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9"/>
  </p:notesMasterIdLst>
  <p:sldIdLst>
    <p:sldId id="256" r:id="rId2"/>
    <p:sldId id="261" r:id="rId3"/>
    <p:sldId id="257" r:id="rId4"/>
    <p:sldId id="291" r:id="rId5"/>
    <p:sldId id="264" r:id="rId6"/>
    <p:sldId id="262" r:id="rId7"/>
    <p:sldId id="259" r:id="rId8"/>
    <p:sldId id="290" r:id="rId9"/>
    <p:sldId id="273" r:id="rId10"/>
    <p:sldId id="258" r:id="rId11"/>
    <p:sldId id="268" r:id="rId12"/>
    <p:sldId id="285" r:id="rId13"/>
    <p:sldId id="260" r:id="rId14"/>
    <p:sldId id="286" r:id="rId15"/>
    <p:sldId id="266" r:id="rId16"/>
    <p:sldId id="272" r:id="rId17"/>
    <p:sldId id="284" r:id="rId18"/>
  </p:sldIdLst>
  <p:sldSz cx="9144000" cy="5143500" type="screen16x9"/>
  <p:notesSz cx="6858000" cy="9144000"/>
  <p:embeddedFontLst>
    <p:embeddedFont>
      <p:font typeface="Abril Fatface" panose="02000503000000020003" pitchFamily="2" charset="0"/>
      <p:regular r:id="rId20"/>
    </p:embeddedFont>
    <p:embeddedFont>
      <p:font typeface="Corbel Light" panose="020B0303020204020204" pitchFamily="34" charset="0"/>
      <p:regular r:id="rId21"/>
      <p:italic r:id="rId22"/>
    </p:embeddedFont>
    <p:embeddedFont>
      <p:font typeface="Fira Sans" panose="020B0503050000020004" pitchFamily="34" charset="0"/>
      <p:regular r:id="rId23"/>
      <p:bold r:id="rId24"/>
      <p:italic r:id="rId25"/>
      <p:boldItalic r:id="rId26"/>
    </p:embeddedFont>
    <p:embeddedFont>
      <p:font typeface="Roboto Condensed Light" panose="02000000000000000000" pitchFamily="2" charset="0"/>
      <p:regular r:id="rId27"/>
      <p: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F84CC00-3169-48A4-940B-0B7B1162890C}">
  <a:tblStyle styleId="{9F84CC00-3169-48A4-940B-0B7B116289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10" d="100"/>
          <a:sy n="110" d="100"/>
        </p:scale>
        <p:origin x="686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f2a7d04c8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f2a7d04c8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f2a7d04c8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f2a7d04c8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f2a7d04c86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f2a7d04c86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f2a7d04c86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f2a7d04c86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f2a7d04c8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f2a7d04c8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f2a9e29606_1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f2a9e29606_1_7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f2a7d04c8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f2a7d04c8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f2a7d04c86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f2a7d04c86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f2a7d04c86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f2a7d04c86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f2a7d04c8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f2a7d04c8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f2a7d04c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f2a7d04c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2a7d04c8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f2a7d04c8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9764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f2a7d04c86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f2a7d04c86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f2a7d04c86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f2a7d04c86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2a7d04c8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f2a7d04c8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f2a7d04c8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f2a7d04c8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3036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f2a7d04c86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f2a7d04c86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229225" y="185223"/>
            <a:ext cx="8688899" cy="4771400"/>
            <a:chOff x="229225" y="185223"/>
            <a:chExt cx="8688899" cy="4771400"/>
          </a:xfrm>
        </p:grpSpPr>
        <p:pic>
          <p:nvPicPr>
            <p:cNvPr id="11" name="Google Shape;11;p2"/>
            <p:cNvPicPr preferRelativeResize="0"/>
            <p:nvPr/>
          </p:nvPicPr>
          <p:blipFill rotWithShape="1">
            <a:blip r:embed="rId2">
              <a:alphaModFix/>
            </a:blip>
            <a:srcRect l="13804" t="7780" r="30842" b="18117"/>
            <a:stretch/>
          </p:blipFill>
          <p:spPr>
            <a:xfrm rot="5400000" flipH="1">
              <a:off x="1523012" y="-800513"/>
              <a:ext cx="2236102" cy="4207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2"/>
            <p:cNvPicPr preferRelativeResize="0"/>
            <p:nvPr/>
          </p:nvPicPr>
          <p:blipFill rotWithShape="1">
            <a:blip r:embed="rId3">
              <a:alphaModFix/>
            </a:blip>
            <a:srcRect l="41434" t="21605"/>
            <a:stretch/>
          </p:blipFill>
          <p:spPr>
            <a:xfrm>
              <a:off x="229225" y="185225"/>
              <a:ext cx="2532397" cy="4764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2"/>
            <p:cNvPicPr preferRelativeResize="0"/>
            <p:nvPr/>
          </p:nvPicPr>
          <p:blipFill rotWithShape="1">
            <a:blip r:embed="rId4">
              <a:alphaModFix/>
            </a:blip>
            <a:srcRect l="14296" t="32836" r="39809"/>
            <a:stretch/>
          </p:blipFill>
          <p:spPr>
            <a:xfrm rot="5400000">
              <a:off x="5544047" y="1581357"/>
              <a:ext cx="2206401" cy="45417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2"/>
            <p:cNvPicPr preferRelativeResize="0"/>
            <p:nvPr/>
          </p:nvPicPr>
          <p:blipFill rotWithShape="1">
            <a:blip r:embed="rId5">
              <a:alphaModFix/>
            </a:blip>
            <a:srcRect l="3245" t="16327" r="26668" b="21848"/>
            <a:stretch/>
          </p:blipFill>
          <p:spPr>
            <a:xfrm>
              <a:off x="5381175" y="379675"/>
              <a:ext cx="2997074" cy="37187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 rotWithShape="1">
            <a:blip r:embed="rId6">
              <a:alphaModFix/>
            </a:blip>
            <a:srcRect l="32735" t="10200" r="28428" b="58498"/>
            <a:stretch/>
          </p:blipFill>
          <p:spPr>
            <a:xfrm rot="-5400000">
              <a:off x="7611709" y="3650211"/>
              <a:ext cx="1224976" cy="13878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715100" y="1446900"/>
            <a:ext cx="7297200" cy="18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2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715100" y="364212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3" name="Google Shape;113;p14"/>
          <p:cNvPicPr preferRelativeResize="0"/>
          <p:nvPr/>
        </p:nvPicPr>
        <p:blipFill rotWithShape="1">
          <a:blip r:embed="rId2">
            <a:alphaModFix/>
          </a:blip>
          <a:srcRect r="53904" b="25417"/>
          <a:stretch/>
        </p:blipFill>
        <p:spPr>
          <a:xfrm>
            <a:off x="7800904" y="2412156"/>
            <a:ext cx="1118699" cy="25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4"/>
          <p:cNvPicPr preferRelativeResize="0"/>
          <p:nvPr/>
        </p:nvPicPr>
        <p:blipFill rotWithShape="1">
          <a:blip r:embed="rId3">
            <a:alphaModFix/>
          </a:blip>
          <a:srcRect r="49591"/>
          <a:stretch/>
        </p:blipFill>
        <p:spPr>
          <a:xfrm>
            <a:off x="8029827" y="2580941"/>
            <a:ext cx="889299" cy="24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4"/>
          <p:cNvPicPr preferRelativeResize="0"/>
          <p:nvPr/>
        </p:nvPicPr>
        <p:blipFill rotWithShape="1">
          <a:blip r:embed="rId4">
            <a:alphaModFix/>
          </a:blip>
          <a:srcRect l="25683" t="15134" b="5707"/>
          <a:stretch/>
        </p:blipFill>
        <p:spPr>
          <a:xfrm>
            <a:off x="225725" y="184833"/>
            <a:ext cx="1275299" cy="191074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7"/>
          <p:cNvGrpSpPr/>
          <p:nvPr/>
        </p:nvGrpSpPr>
        <p:grpSpPr>
          <a:xfrm>
            <a:off x="229225" y="185223"/>
            <a:ext cx="8688899" cy="4771400"/>
            <a:chOff x="229225" y="185223"/>
            <a:chExt cx="8688899" cy="4771400"/>
          </a:xfrm>
        </p:grpSpPr>
        <p:pic>
          <p:nvPicPr>
            <p:cNvPr id="130" name="Google Shape;130;p17"/>
            <p:cNvPicPr preferRelativeResize="0"/>
            <p:nvPr/>
          </p:nvPicPr>
          <p:blipFill rotWithShape="1">
            <a:blip r:embed="rId2">
              <a:alphaModFix/>
            </a:blip>
            <a:srcRect l="13804" t="7780" r="30842" b="18117"/>
            <a:stretch/>
          </p:blipFill>
          <p:spPr>
            <a:xfrm rot="5400000" flipH="1">
              <a:off x="1523012" y="-800513"/>
              <a:ext cx="2236102" cy="4207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17"/>
            <p:cNvPicPr preferRelativeResize="0"/>
            <p:nvPr/>
          </p:nvPicPr>
          <p:blipFill rotWithShape="1">
            <a:blip r:embed="rId3">
              <a:alphaModFix/>
            </a:blip>
            <a:srcRect l="41434" t="21605"/>
            <a:stretch/>
          </p:blipFill>
          <p:spPr>
            <a:xfrm>
              <a:off x="229225" y="185225"/>
              <a:ext cx="2532397" cy="4764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17"/>
            <p:cNvPicPr preferRelativeResize="0"/>
            <p:nvPr/>
          </p:nvPicPr>
          <p:blipFill rotWithShape="1">
            <a:blip r:embed="rId4">
              <a:alphaModFix/>
            </a:blip>
            <a:srcRect l="14296" t="32836" r="39809"/>
            <a:stretch/>
          </p:blipFill>
          <p:spPr>
            <a:xfrm rot="5400000">
              <a:off x="5544047" y="1581357"/>
              <a:ext cx="2206401" cy="45417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17"/>
            <p:cNvPicPr preferRelativeResize="0"/>
            <p:nvPr/>
          </p:nvPicPr>
          <p:blipFill rotWithShape="1">
            <a:blip r:embed="rId5">
              <a:alphaModFix/>
            </a:blip>
            <a:srcRect l="3245" t="16327" r="26668" b="21848"/>
            <a:stretch/>
          </p:blipFill>
          <p:spPr>
            <a:xfrm>
              <a:off x="5381175" y="379675"/>
              <a:ext cx="2997074" cy="37187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4" name="Google Shape;134;p17"/>
            <p:cNvPicPr preferRelativeResize="0"/>
            <p:nvPr/>
          </p:nvPicPr>
          <p:blipFill rotWithShape="1">
            <a:blip r:embed="rId6">
              <a:alphaModFix/>
            </a:blip>
            <a:srcRect l="32735" t="10200" r="28428" b="58498"/>
            <a:stretch/>
          </p:blipFill>
          <p:spPr>
            <a:xfrm rot="-5400000">
              <a:off x="7611709" y="3650211"/>
              <a:ext cx="1224976" cy="13878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5" name="Google Shape;135;p17"/>
          <p:cNvSpPr txBox="1">
            <a:spLocks noGrp="1"/>
          </p:cNvSpPr>
          <p:nvPr>
            <p:ph type="title"/>
          </p:nvPr>
        </p:nvSpPr>
        <p:spPr>
          <a:xfrm>
            <a:off x="2290050" y="3371175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subTitle" idx="1"/>
          </p:nvPr>
        </p:nvSpPr>
        <p:spPr>
          <a:xfrm>
            <a:off x="1458150" y="1435650"/>
            <a:ext cx="6227700" cy="17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subTitle" idx="1"/>
          </p:nvPr>
        </p:nvSpPr>
        <p:spPr>
          <a:xfrm>
            <a:off x="715100" y="2418075"/>
            <a:ext cx="3197700" cy="11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715100" y="1625325"/>
            <a:ext cx="2995500" cy="7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48" name="Google Shape;148;p19"/>
          <p:cNvPicPr preferRelativeResize="0"/>
          <p:nvPr/>
        </p:nvPicPr>
        <p:blipFill rotWithShape="1">
          <a:blip r:embed="rId2">
            <a:alphaModFix/>
          </a:blip>
          <a:srcRect r="53904" b="25417"/>
          <a:stretch/>
        </p:blipFill>
        <p:spPr>
          <a:xfrm>
            <a:off x="7800904" y="2412156"/>
            <a:ext cx="1118699" cy="25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3">
            <a:alphaModFix/>
          </a:blip>
          <a:srcRect r="49591"/>
          <a:stretch/>
        </p:blipFill>
        <p:spPr>
          <a:xfrm>
            <a:off x="8029827" y="2580941"/>
            <a:ext cx="889299" cy="24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 rotWithShape="1">
          <a:blip r:embed="rId4">
            <a:alphaModFix/>
          </a:blip>
          <a:srcRect l="25683" t="15134" b="5707"/>
          <a:stretch/>
        </p:blipFill>
        <p:spPr>
          <a:xfrm>
            <a:off x="225725" y="184833"/>
            <a:ext cx="1275299" cy="191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ubTitle" idx="1"/>
          </p:nvPr>
        </p:nvSpPr>
        <p:spPr>
          <a:xfrm>
            <a:off x="5161875" y="2446700"/>
            <a:ext cx="3267000" cy="11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title"/>
          </p:nvPr>
        </p:nvSpPr>
        <p:spPr>
          <a:xfrm>
            <a:off x="6231925" y="1363100"/>
            <a:ext cx="2196900" cy="93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55" name="Google Shape;155;p20"/>
          <p:cNvPicPr preferRelativeResize="0"/>
          <p:nvPr/>
        </p:nvPicPr>
        <p:blipFill rotWithShape="1">
          <a:blip r:embed="rId2">
            <a:alphaModFix/>
          </a:blip>
          <a:srcRect t="28506" r="26927" b="8370"/>
          <a:stretch/>
        </p:blipFill>
        <p:spPr>
          <a:xfrm rot="10800000" flipH="1">
            <a:off x="6961085" y="2578923"/>
            <a:ext cx="1958802" cy="2378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0"/>
          <p:cNvPicPr preferRelativeResize="0"/>
          <p:nvPr/>
        </p:nvPicPr>
        <p:blipFill rotWithShape="1">
          <a:blip r:embed="rId3">
            <a:alphaModFix/>
          </a:blip>
          <a:srcRect l="8547" t="24107" r="33967" b="20011"/>
          <a:stretch/>
        </p:blipFill>
        <p:spPr>
          <a:xfrm rot="-5400000">
            <a:off x="506793" y="-93522"/>
            <a:ext cx="1536924" cy="2100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0"/>
          <p:cNvPicPr preferRelativeResize="0"/>
          <p:nvPr/>
        </p:nvPicPr>
        <p:blipFill rotWithShape="1">
          <a:blip r:embed="rId4">
            <a:alphaModFix/>
          </a:blip>
          <a:srcRect t="43788" r="35839"/>
          <a:stretch/>
        </p:blipFill>
        <p:spPr>
          <a:xfrm>
            <a:off x="7818836" y="185792"/>
            <a:ext cx="1101049" cy="1356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21"/>
          <p:cNvPicPr preferRelativeResize="0"/>
          <p:nvPr/>
        </p:nvPicPr>
        <p:blipFill rotWithShape="1">
          <a:blip r:embed="rId2">
            <a:alphaModFix/>
          </a:blip>
          <a:srcRect t="28506" r="26927" b="8370"/>
          <a:stretch/>
        </p:blipFill>
        <p:spPr>
          <a:xfrm rot="10800000" flipH="1">
            <a:off x="6961085" y="2578923"/>
            <a:ext cx="1958802" cy="2378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 rotWithShape="1">
          <a:blip r:embed="rId3">
            <a:alphaModFix/>
          </a:blip>
          <a:srcRect l="8547" t="24107" r="33967" b="20011"/>
          <a:stretch/>
        </p:blipFill>
        <p:spPr>
          <a:xfrm rot="-5400000">
            <a:off x="506793" y="-93522"/>
            <a:ext cx="1536924" cy="2100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1"/>
          <p:cNvPicPr preferRelativeResize="0"/>
          <p:nvPr/>
        </p:nvPicPr>
        <p:blipFill rotWithShape="1">
          <a:blip r:embed="rId4">
            <a:alphaModFix/>
          </a:blip>
          <a:srcRect t="43788" r="35839"/>
          <a:stretch/>
        </p:blipFill>
        <p:spPr>
          <a:xfrm>
            <a:off x="7818836" y="185792"/>
            <a:ext cx="1101049" cy="1356877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1"/>
          <p:cNvSpPr txBox="1">
            <a:spLocks noGrp="1"/>
          </p:cNvSpPr>
          <p:nvPr>
            <p:ph type="title"/>
          </p:nvPr>
        </p:nvSpPr>
        <p:spPr>
          <a:xfrm>
            <a:off x="720000" y="27474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1"/>
          </p:nvPr>
        </p:nvSpPr>
        <p:spPr>
          <a:xfrm>
            <a:off x="720000" y="3257830"/>
            <a:ext cx="2336400" cy="6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title" idx="2"/>
          </p:nvPr>
        </p:nvSpPr>
        <p:spPr>
          <a:xfrm>
            <a:off x="3403800" y="27474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3"/>
          </p:nvPr>
        </p:nvSpPr>
        <p:spPr>
          <a:xfrm>
            <a:off x="3403800" y="3257830"/>
            <a:ext cx="2336400" cy="6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title" idx="4"/>
          </p:nvPr>
        </p:nvSpPr>
        <p:spPr>
          <a:xfrm>
            <a:off x="6087600" y="27474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5"/>
          </p:nvPr>
        </p:nvSpPr>
        <p:spPr>
          <a:xfrm>
            <a:off x="6087600" y="3257830"/>
            <a:ext cx="2336400" cy="6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4" name="Google Shape;224;p26"/>
          <p:cNvPicPr preferRelativeResize="0"/>
          <p:nvPr/>
        </p:nvPicPr>
        <p:blipFill rotWithShape="1">
          <a:blip r:embed="rId2">
            <a:alphaModFix/>
          </a:blip>
          <a:srcRect t="18093" r="37507"/>
          <a:stretch/>
        </p:blipFill>
        <p:spPr>
          <a:xfrm>
            <a:off x="7676646" y="186525"/>
            <a:ext cx="1241349" cy="2287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5676" y="-321500"/>
            <a:ext cx="1985096" cy="2792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6"/>
          <p:cNvPicPr preferRelativeResize="0"/>
          <p:nvPr/>
        </p:nvPicPr>
        <p:blipFill rotWithShape="1">
          <a:blip r:embed="rId4">
            <a:alphaModFix/>
          </a:blip>
          <a:srcRect l="29701" b="14008"/>
          <a:stretch/>
        </p:blipFill>
        <p:spPr>
          <a:xfrm>
            <a:off x="227325" y="2320550"/>
            <a:ext cx="1533900" cy="2639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9" name="Google Shape;229;p27"/>
          <p:cNvPicPr preferRelativeResize="0"/>
          <p:nvPr/>
        </p:nvPicPr>
        <p:blipFill rotWithShape="1">
          <a:blip r:embed="rId2">
            <a:alphaModFix/>
          </a:blip>
          <a:srcRect r="53904" b="25417"/>
          <a:stretch/>
        </p:blipFill>
        <p:spPr>
          <a:xfrm>
            <a:off x="7800904" y="2412156"/>
            <a:ext cx="1118699" cy="25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7"/>
          <p:cNvPicPr preferRelativeResize="0"/>
          <p:nvPr/>
        </p:nvPicPr>
        <p:blipFill rotWithShape="1">
          <a:blip r:embed="rId3">
            <a:alphaModFix/>
          </a:blip>
          <a:srcRect r="49591"/>
          <a:stretch/>
        </p:blipFill>
        <p:spPr>
          <a:xfrm>
            <a:off x="8029827" y="2580941"/>
            <a:ext cx="889299" cy="24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 rotWithShape="1">
          <a:blip r:embed="rId4">
            <a:alphaModFix/>
          </a:blip>
          <a:srcRect l="25683" t="15134" b="5707"/>
          <a:stretch/>
        </p:blipFill>
        <p:spPr>
          <a:xfrm>
            <a:off x="225725" y="184833"/>
            <a:ext cx="1275299" cy="191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2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4" name="Google Shape;234;p28"/>
          <p:cNvPicPr preferRelativeResize="0"/>
          <p:nvPr/>
        </p:nvPicPr>
        <p:blipFill rotWithShape="1">
          <a:blip r:embed="rId2">
            <a:alphaModFix/>
          </a:blip>
          <a:srcRect t="28506" r="26927" b="8370"/>
          <a:stretch/>
        </p:blipFill>
        <p:spPr>
          <a:xfrm rot="10800000" flipH="1">
            <a:off x="6961085" y="2578923"/>
            <a:ext cx="1958802" cy="2378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8"/>
          <p:cNvPicPr preferRelativeResize="0"/>
          <p:nvPr/>
        </p:nvPicPr>
        <p:blipFill rotWithShape="1">
          <a:blip r:embed="rId3">
            <a:alphaModFix/>
          </a:blip>
          <a:srcRect l="8547" t="24107" r="33967" b="20011"/>
          <a:stretch/>
        </p:blipFill>
        <p:spPr>
          <a:xfrm rot="-5400000">
            <a:off x="506793" y="-93522"/>
            <a:ext cx="1536924" cy="2100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8"/>
          <p:cNvPicPr preferRelativeResize="0"/>
          <p:nvPr/>
        </p:nvPicPr>
        <p:blipFill rotWithShape="1">
          <a:blip r:embed="rId4">
            <a:alphaModFix/>
          </a:blip>
          <a:srcRect t="43788" r="35839"/>
          <a:stretch/>
        </p:blipFill>
        <p:spPr>
          <a:xfrm>
            <a:off x="7818836" y="185792"/>
            <a:ext cx="1101049" cy="1356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 1">
  <p:cSld name="BLANK_1_1_1_1_1_1_1_2_1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" name="Google Shape;239;p29"/>
          <p:cNvGrpSpPr/>
          <p:nvPr/>
        </p:nvGrpSpPr>
        <p:grpSpPr>
          <a:xfrm>
            <a:off x="229225" y="185223"/>
            <a:ext cx="8688899" cy="4771400"/>
            <a:chOff x="229225" y="185223"/>
            <a:chExt cx="8688899" cy="4771400"/>
          </a:xfrm>
        </p:grpSpPr>
        <p:pic>
          <p:nvPicPr>
            <p:cNvPr id="240" name="Google Shape;240;p29"/>
            <p:cNvPicPr preferRelativeResize="0"/>
            <p:nvPr/>
          </p:nvPicPr>
          <p:blipFill rotWithShape="1">
            <a:blip r:embed="rId2">
              <a:alphaModFix/>
            </a:blip>
            <a:srcRect l="13804" t="7780" r="30842" b="18117"/>
            <a:stretch/>
          </p:blipFill>
          <p:spPr>
            <a:xfrm rot="5400000" flipH="1">
              <a:off x="1523012" y="-800513"/>
              <a:ext cx="2236102" cy="4207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Google Shape;241;p29"/>
            <p:cNvPicPr preferRelativeResize="0"/>
            <p:nvPr/>
          </p:nvPicPr>
          <p:blipFill rotWithShape="1">
            <a:blip r:embed="rId3">
              <a:alphaModFix/>
            </a:blip>
            <a:srcRect l="41434" t="21605"/>
            <a:stretch/>
          </p:blipFill>
          <p:spPr>
            <a:xfrm>
              <a:off x="229225" y="185225"/>
              <a:ext cx="2532397" cy="4764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2" name="Google Shape;242;p29"/>
            <p:cNvPicPr preferRelativeResize="0"/>
            <p:nvPr/>
          </p:nvPicPr>
          <p:blipFill rotWithShape="1">
            <a:blip r:embed="rId4">
              <a:alphaModFix/>
            </a:blip>
            <a:srcRect l="14296" t="32836" r="39809"/>
            <a:stretch/>
          </p:blipFill>
          <p:spPr>
            <a:xfrm rot="5400000">
              <a:off x="5544047" y="1581357"/>
              <a:ext cx="2206401" cy="45417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3" name="Google Shape;243;p29"/>
            <p:cNvPicPr preferRelativeResize="0"/>
            <p:nvPr/>
          </p:nvPicPr>
          <p:blipFill rotWithShape="1">
            <a:blip r:embed="rId5">
              <a:alphaModFix/>
            </a:blip>
            <a:srcRect l="3245" t="16327" r="26668" b="21848"/>
            <a:stretch/>
          </p:blipFill>
          <p:spPr>
            <a:xfrm>
              <a:off x="5381175" y="379675"/>
              <a:ext cx="2997074" cy="37187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4" name="Google Shape;244;p29"/>
            <p:cNvPicPr preferRelativeResize="0"/>
            <p:nvPr/>
          </p:nvPicPr>
          <p:blipFill rotWithShape="1">
            <a:blip r:embed="rId6">
              <a:alphaModFix/>
            </a:blip>
            <a:srcRect l="32735" t="10200" r="28428" b="58498"/>
            <a:stretch/>
          </p:blipFill>
          <p:spPr>
            <a:xfrm rot="-5400000">
              <a:off x="7611709" y="3650211"/>
              <a:ext cx="1224976" cy="13878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-134437" y="186276"/>
            <a:ext cx="9053187" cy="5066725"/>
            <a:chOff x="-134437" y="186276"/>
            <a:chExt cx="9053187" cy="5066725"/>
          </a:xfrm>
        </p:grpSpPr>
        <p:pic>
          <p:nvPicPr>
            <p:cNvPr id="21" name="Google Shape;21;p3"/>
            <p:cNvPicPr preferRelativeResize="0"/>
            <p:nvPr/>
          </p:nvPicPr>
          <p:blipFill rotWithShape="1">
            <a:blip r:embed="rId2">
              <a:alphaModFix/>
            </a:blip>
            <a:srcRect t="18724" r="37308" b="7816"/>
            <a:stretch/>
          </p:blipFill>
          <p:spPr>
            <a:xfrm rot="5400000">
              <a:off x="7001838" y="3040337"/>
              <a:ext cx="1448324" cy="2385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22;p3"/>
            <p:cNvPicPr preferRelativeResize="0"/>
            <p:nvPr/>
          </p:nvPicPr>
          <p:blipFill rotWithShape="1">
            <a:blip r:embed="rId3">
              <a:alphaModFix/>
            </a:blip>
            <a:srcRect l="7509" t="22523" r="-3176" b="15648"/>
            <a:stretch/>
          </p:blipFill>
          <p:spPr>
            <a:xfrm>
              <a:off x="715088" y="1201428"/>
              <a:ext cx="2843525" cy="2583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23;p3"/>
            <p:cNvPicPr preferRelativeResize="0"/>
            <p:nvPr/>
          </p:nvPicPr>
          <p:blipFill rotWithShape="1">
            <a:blip r:embed="rId4">
              <a:alphaModFix/>
            </a:blip>
            <a:srcRect l="37841" b="25478"/>
            <a:stretch/>
          </p:blipFill>
          <p:spPr>
            <a:xfrm rot="-5400000" flipH="1">
              <a:off x="6164775" y="-516425"/>
              <a:ext cx="2051274" cy="34566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24;p3"/>
            <p:cNvPicPr preferRelativeResize="0"/>
            <p:nvPr/>
          </p:nvPicPr>
          <p:blipFill rotWithShape="1">
            <a:blip r:embed="rId5">
              <a:alphaModFix/>
            </a:blip>
            <a:srcRect l="13895" t="9065" r="18155" b="63768"/>
            <a:stretch/>
          </p:blipFill>
          <p:spPr>
            <a:xfrm rot="10800000">
              <a:off x="-134437" y="186286"/>
              <a:ext cx="2079999" cy="11689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25;p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553104" y="2434027"/>
              <a:ext cx="2005499" cy="28189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3421825" y="1960988"/>
            <a:ext cx="489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>
            <a:off x="1429000" y="2150850"/>
            <a:ext cx="1415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3421897" y="2935328"/>
            <a:ext cx="48975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017725"/>
            <a:ext cx="7704000" cy="3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t="18093" r="37507"/>
          <a:stretch/>
        </p:blipFill>
        <p:spPr>
          <a:xfrm>
            <a:off x="7676646" y="186525"/>
            <a:ext cx="1241349" cy="2287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5676" y="-321500"/>
            <a:ext cx="1985096" cy="2792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4"/>
          <p:cNvPicPr preferRelativeResize="0"/>
          <p:nvPr/>
        </p:nvPicPr>
        <p:blipFill rotWithShape="1">
          <a:blip r:embed="rId4">
            <a:alphaModFix/>
          </a:blip>
          <a:srcRect l="29701" b="14008"/>
          <a:stretch/>
        </p:blipFill>
        <p:spPr>
          <a:xfrm>
            <a:off x="227325" y="2320550"/>
            <a:ext cx="1533900" cy="2639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" name="Google Shape;48;p6"/>
          <p:cNvPicPr preferRelativeResize="0"/>
          <p:nvPr/>
        </p:nvPicPr>
        <p:blipFill rotWithShape="1">
          <a:blip r:embed="rId2">
            <a:alphaModFix/>
          </a:blip>
          <a:srcRect t="18093" r="37507"/>
          <a:stretch/>
        </p:blipFill>
        <p:spPr>
          <a:xfrm>
            <a:off x="7676646" y="186525"/>
            <a:ext cx="1241349" cy="2287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5676" y="-321500"/>
            <a:ext cx="1985096" cy="2792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6"/>
          <p:cNvPicPr preferRelativeResize="0"/>
          <p:nvPr/>
        </p:nvPicPr>
        <p:blipFill rotWithShape="1">
          <a:blip r:embed="rId4">
            <a:alphaModFix/>
          </a:blip>
          <a:srcRect l="29701" b="14008"/>
          <a:stretch/>
        </p:blipFill>
        <p:spPr>
          <a:xfrm>
            <a:off x="227325" y="2320550"/>
            <a:ext cx="1533900" cy="2639252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8"/>
          <p:cNvGrpSpPr/>
          <p:nvPr/>
        </p:nvGrpSpPr>
        <p:grpSpPr>
          <a:xfrm>
            <a:off x="229225" y="185223"/>
            <a:ext cx="8688899" cy="4771400"/>
            <a:chOff x="229225" y="185223"/>
            <a:chExt cx="8688899" cy="4771400"/>
          </a:xfrm>
        </p:grpSpPr>
        <p:pic>
          <p:nvPicPr>
            <p:cNvPr id="62" name="Google Shape;62;p8"/>
            <p:cNvPicPr preferRelativeResize="0"/>
            <p:nvPr/>
          </p:nvPicPr>
          <p:blipFill rotWithShape="1">
            <a:blip r:embed="rId2">
              <a:alphaModFix/>
            </a:blip>
            <a:srcRect l="13804" t="7780" r="30842" b="18117"/>
            <a:stretch/>
          </p:blipFill>
          <p:spPr>
            <a:xfrm rot="5400000" flipH="1">
              <a:off x="1523012" y="-800513"/>
              <a:ext cx="2236102" cy="4207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8"/>
            <p:cNvPicPr preferRelativeResize="0"/>
            <p:nvPr/>
          </p:nvPicPr>
          <p:blipFill rotWithShape="1">
            <a:blip r:embed="rId3">
              <a:alphaModFix/>
            </a:blip>
            <a:srcRect l="41434" t="21605"/>
            <a:stretch/>
          </p:blipFill>
          <p:spPr>
            <a:xfrm>
              <a:off x="229225" y="185225"/>
              <a:ext cx="2532397" cy="4764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8"/>
            <p:cNvPicPr preferRelativeResize="0"/>
            <p:nvPr/>
          </p:nvPicPr>
          <p:blipFill rotWithShape="1">
            <a:blip r:embed="rId4">
              <a:alphaModFix/>
            </a:blip>
            <a:srcRect l="14296" t="32836" r="39809"/>
            <a:stretch/>
          </p:blipFill>
          <p:spPr>
            <a:xfrm rot="5400000">
              <a:off x="5544047" y="1581357"/>
              <a:ext cx="2206401" cy="45417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8"/>
            <p:cNvPicPr preferRelativeResize="0"/>
            <p:nvPr/>
          </p:nvPicPr>
          <p:blipFill rotWithShape="1">
            <a:blip r:embed="rId5">
              <a:alphaModFix/>
            </a:blip>
            <a:srcRect l="3245" t="16327" r="26668" b="21848"/>
            <a:stretch/>
          </p:blipFill>
          <p:spPr>
            <a:xfrm>
              <a:off x="5381175" y="379675"/>
              <a:ext cx="2997074" cy="37187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8"/>
            <p:cNvPicPr preferRelativeResize="0"/>
            <p:nvPr/>
          </p:nvPicPr>
          <p:blipFill rotWithShape="1">
            <a:blip r:embed="rId6">
              <a:alphaModFix/>
            </a:blip>
            <a:srcRect l="32735" t="10200" r="28428" b="58498"/>
            <a:stretch/>
          </p:blipFill>
          <p:spPr>
            <a:xfrm rot="-5400000">
              <a:off x="7611709" y="3650211"/>
              <a:ext cx="1224976" cy="13878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" name="Google Shape;70;p9"/>
          <p:cNvPicPr preferRelativeResize="0"/>
          <p:nvPr/>
        </p:nvPicPr>
        <p:blipFill rotWithShape="1">
          <a:blip r:embed="rId2">
            <a:alphaModFix/>
          </a:blip>
          <a:srcRect l="34331"/>
          <a:stretch/>
        </p:blipFill>
        <p:spPr>
          <a:xfrm>
            <a:off x="227328" y="254900"/>
            <a:ext cx="1836973" cy="3934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9"/>
          <p:cNvPicPr preferRelativeResize="0"/>
          <p:nvPr/>
        </p:nvPicPr>
        <p:blipFill rotWithShape="1">
          <a:blip r:embed="rId3">
            <a:alphaModFix/>
          </a:blip>
          <a:srcRect t="20578" r="28941"/>
          <a:stretch/>
        </p:blipFill>
        <p:spPr>
          <a:xfrm rot="-5400000">
            <a:off x="689741" y="-276416"/>
            <a:ext cx="1619350" cy="2544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 rotWithShape="1">
          <a:blip r:embed="rId4">
            <a:alphaModFix/>
          </a:blip>
          <a:srcRect l="26772" t="25339"/>
          <a:stretch/>
        </p:blipFill>
        <p:spPr>
          <a:xfrm rot="10800000">
            <a:off x="6447826" y="1415492"/>
            <a:ext cx="2470624" cy="354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75530" y="817425"/>
            <a:ext cx="1716074" cy="2413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77241" y="45925"/>
            <a:ext cx="1717253" cy="241381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715101" y="1338875"/>
            <a:ext cx="5686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ubTitle" idx="1"/>
          </p:nvPr>
        </p:nvSpPr>
        <p:spPr>
          <a:xfrm>
            <a:off x="715100" y="2381248"/>
            <a:ext cx="5460000" cy="14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1" name="Google Shape;81;p11"/>
          <p:cNvPicPr preferRelativeResize="0"/>
          <p:nvPr/>
        </p:nvPicPr>
        <p:blipFill rotWithShape="1">
          <a:blip r:embed="rId2">
            <a:alphaModFix/>
          </a:blip>
          <a:srcRect t="28506" r="26927" b="8370"/>
          <a:stretch/>
        </p:blipFill>
        <p:spPr>
          <a:xfrm rot="10800000" flipH="1">
            <a:off x="6961085" y="2578923"/>
            <a:ext cx="1958802" cy="2378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1"/>
          <p:cNvPicPr preferRelativeResize="0"/>
          <p:nvPr/>
        </p:nvPicPr>
        <p:blipFill rotWithShape="1">
          <a:blip r:embed="rId3">
            <a:alphaModFix/>
          </a:blip>
          <a:srcRect l="8547" t="24107" r="33967" b="20011"/>
          <a:stretch/>
        </p:blipFill>
        <p:spPr>
          <a:xfrm rot="-5400000">
            <a:off x="506793" y="-93522"/>
            <a:ext cx="1536924" cy="2100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/>
          <p:cNvPicPr preferRelativeResize="0"/>
          <p:nvPr/>
        </p:nvPicPr>
        <p:blipFill rotWithShape="1">
          <a:blip r:embed="rId4">
            <a:alphaModFix/>
          </a:blip>
          <a:srcRect t="43788" r="35839"/>
          <a:stretch/>
        </p:blipFill>
        <p:spPr>
          <a:xfrm>
            <a:off x="7818836" y="185792"/>
            <a:ext cx="1101049" cy="135687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5" name="Google Shape;85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4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/>
          <p:nvPr/>
        </p:nvSpPr>
        <p:spPr>
          <a:xfrm>
            <a:off x="225250" y="186250"/>
            <a:ext cx="8693400" cy="477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9" name="Google Shape;89;p13"/>
          <p:cNvPicPr preferRelativeResize="0"/>
          <p:nvPr/>
        </p:nvPicPr>
        <p:blipFill rotWithShape="1">
          <a:blip r:embed="rId2">
            <a:alphaModFix/>
          </a:blip>
          <a:srcRect r="53904" b="25417"/>
          <a:stretch/>
        </p:blipFill>
        <p:spPr>
          <a:xfrm>
            <a:off x="7800904" y="2412156"/>
            <a:ext cx="1118699" cy="25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 rotWithShape="1">
          <a:blip r:embed="rId3">
            <a:alphaModFix/>
          </a:blip>
          <a:srcRect r="49591"/>
          <a:stretch/>
        </p:blipFill>
        <p:spPr>
          <a:xfrm>
            <a:off x="8029827" y="2580941"/>
            <a:ext cx="889299" cy="24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3"/>
          <p:cNvPicPr preferRelativeResize="0"/>
          <p:nvPr/>
        </p:nvPicPr>
        <p:blipFill rotWithShape="1">
          <a:blip r:embed="rId4">
            <a:alphaModFix/>
          </a:blip>
          <a:srcRect l="25683" t="15134" b="5707"/>
          <a:stretch/>
        </p:blipFill>
        <p:spPr>
          <a:xfrm>
            <a:off x="225725" y="184833"/>
            <a:ext cx="1275299" cy="1910748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840450" y="175259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2" hasCustomPrompt="1"/>
          </p:nvPr>
        </p:nvSpPr>
        <p:spPr>
          <a:xfrm>
            <a:off x="1371000" y="1235621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"/>
          </p:nvPr>
        </p:nvSpPr>
        <p:spPr>
          <a:xfrm>
            <a:off x="720000" y="2223100"/>
            <a:ext cx="2577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3"/>
          </p:nvPr>
        </p:nvSpPr>
        <p:spPr>
          <a:xfrm>
            <a:off x="3410775" y="175259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4" hasCustomPrompt="1"/>
          </p:nvPr>
        </p:nvSpPr>
        <p:spPr>
          <a:xfrm>
            <a:off x="3941325" y="1235621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5"/>
          </p:nvPr>
        </p:nvSpPr>
        <p:spPr>
          <a:xfrm>
            <a:off x="3336975" y="2223100"/>
            <a:ext cx="2484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6"/>
          </p:nvPr>
        </p:nvSpPr>
        <p:spPr>
          <a:xfrm>
            <a:off x="5974200" y="175259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7" hasCustomPrompt="1"/>
          </p:nvPr>
        </p:nvSpPr>
        <p:spPr>
          <a:xfrm>
            <a:off x="6504750" y="1235621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8"/>
          </p:nvPr>
        </p:nvSpPr>
        <p:spPr>
          <a:xfrm>
            <a:off x="5860650" y="2223100"/>
            <a:ext cx="2563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9"/>
          </p:nvPr>
        </p:nvSpPr>
        <p:spPr>
          <a:xfrm>
            <a:off x="840450" y="364819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13" hasCustomPrompt="1"/>
          </p:nvPr>
        </p:nvSpPr>
        <p:spPr>
          <a:xfrm>
            <a:off x="1371000" y="3131221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4"/>
          </p:nvPr>
        </p:nvSpPr>
        <p:spPr>
          <a:xfrm>
            <a:off x="720000" y="4118700"/>
            <a:ext cx="2577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15"/>
          </p:nvPr>
        </p:nvSpPr>
        <p:spPr>
          <a:xfrm>
            <a:off x="3410775" y="364819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6" hasCustomPrompt="1"/>
          </p:nvPr>
        </p:nvSpPr>
        <p:spPr>
          <a:xfrm>
            <a:off x="3941325" y="3131221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7"/>
          </p:nvPr>
        </p:nvSpPr>
        <p:spPr>
          <a:xfrm>
            <a:off x="3336975" y="4118700"/>
            <a:ext cx="2484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18"/>
          </p:nvPr>
        </p:nvSpPr>
        <p:spPr>
          <a:xfrm>
            <a:off x="5974200" y="364819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19" hasCustomPrompt="1"/>
          </p:nvPr>
        </p:nvSpPr>
        <p:spPr>
          <a:xfrm>
            <a:off x="6504750" y="3131221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20"/>
          </p:nvPr>
        </p:nvSpPr>
        <p:spPr>
          <a:xfrm>
            <a:off x="5860650" y="4118700"/>
            <a:ext cx="2563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0" r:id="rId10"/>
    <p:sldLayoutId id="2147483663" r:id="rId11"/>
    <p:sldLayoutId id="2147483665" r:id="rId12"/>
    <p:sldLayoutId id="2147483666" r:id="rId13"/>
    <p:sldLayoutId id="2147483667" r:id="rId14"/>
    <p:sldLayoutId id="2147483672" r:id="rId15"/>
    <p:sldLayoutId id="2147483673" r:id="rId16"/>
    <p:sldLayoutId id="2147483674" r:id="rId17"/>
    <p:sldLayoutId id="2147483675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3.wdp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3"/>
          <p:cNvSpPr txBox="1">
            <a:spLocks noGrp="1"/>
          </p:cNvSpPr>
          <p:nvPr>
            <p:ph type="ctrTitle"/>
          </p:nvPr>
        </p:nvSpPr>
        <p:spPr>
          <a:xfrm>
            <a:off x="998634" y="1598076"/>
            <a:ext cx="5508491" cy="10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2"/>
                </a:solidFill>
              </a:rPr>
              <a:t>Tarea HITO 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56" name="Google Shape;256;p33"/>
          <p:cNvSpPr txBox="1">
            <a:spLocks noGrp="1"/>
          </p:cNvSpPr>
          <p:nvPr>
            <p:ph type="subTitle" idx="1"/>
          </p:nvPr>
        </p:nvSpPr>
        <p:spPr>
          <a:xfrm>
            <a:off x="917117" y="2981210"/>
            <a:ext cx="5171794" cy="16333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Estudiante: Fabiva Veyra Ramos Verastegui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Asignatura: BASE DE DATOS II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Carrera: INGENIERÍA DE SISTEMAS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Paralelo: BDA (1)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Docente: Lic. William Barra Paredes</a:t>
            </a:r>
          </a:p>
        </p:txBody>
      </p:sp>
      <p:cxnSp>
        <p:nvCxnSpPr>
          <p:cNvPr id="257" name="Google Shape;257;p33"/>
          <p:cNvCxnSpPr>
            <a:cxnSpLocks/>
          </p:cNvCxnSpPr>
          <p:nvPr/>
        </p:nvCxnSpPr>
        <p:spPr>
          <a:xfrm>
            <a:off x="998634" y="2787546"/>
            <a:ext cx="525331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F8E426F3-DD38-4761-DCF8-94B5BB732ECF}"/>
              </a:ext>
            </a:extLst>
          </p:cNvPr>
          <p:cNvSpPr txBox="1"/>
          <p:nvPr/>
        </p:nvSpPr>
        <p:spPr>
          <a:xfrm>
            <a:off x="750953" y="654371"/>
            <a:ext cx="5436781" cy="757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MX" sz="24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bril Fatface" panose="02000503000000020003" pitchFamily="2" charset="0"/>
                <a:ea typeface="+mn-ea"/>
                <a:cs typeface="+mn-cs"/>
              </a:rPr>
              <a:t>UNIVERSIDAD PRIVADA FRANZ TAMAYO</a:t>
            </a:r>
          </a:p>
        </p:txBody>
      </p:sp>
      <p:cxnSp>
        <p:nvCxnSpPr>
          <p:cNvPr id="12" name="Google Shape;257;p33">
            <a:extLst>
              <a:ext uri="{FF2B5EF4-FFF2-40B4-BE49-F238E27FC236}">
                <a16:creationId xmlns:a16="http://schemas.microsoft.com/office/drawing/2014/main" id="{24669CF7-96EF-13D4-CC53-5743246A7DD0}"/>
              </a:ext>
            </a:extLst>
          </p:cNvPr>
          <p:cNvCxnSpPr>
            <a:cxnSpLocks/>
          </p:cNvCxnSpPr>
          <p:nvPr/>
        </p:nvCxnSpPr>
        <p:spPr>
          <a:xfrm>
            <a:off x="984457" y="1603436"/>
            <a:ext cx="5267487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8" name="Google Shape;288;p35"/>
          <p:cNvCxnSpPr/>
          <p:nvPr/>
        </p:nvCxnSpPr>
        <p:spPr>
          <a:xfrm>
            <a:off x="8188146" y="253580"/>
            <a:ext cx="609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2" name="Imagen 41">
            <a:extLst>
              <a:ext uri="{FF2B5EF4-FFF2-40B4-BE49-F238E27FC236}">
                <a16:creationId xmlns:a16="http://schemas.microsoft.com/office/drawing/2014/main" id="{84D53990-E192-1E33-AC46-36CA9DE19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2584" y="2327889"/>
            <a:ext cx="2578832" cy="487722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10EF2B0C-0CDC-B6B4-F1FA-6B13434E88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348" y="444595"/>
            <a:ext cx="1714499" cy="280076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 INTO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proyecto(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values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'Nombre1'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Educacion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'Nombre2'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Gastronomia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'Nombre3'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'Cultura'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'Nombre4'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'Deporte'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'Nombre5'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'Deporte'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 INTO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departamento(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values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'El Alto'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'Cochabamba'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'Santa Cruz'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'Beni'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'pando'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 INTO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provincia(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values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'NombrE1'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'NombrE2'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'NombrE3'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'NombrE4'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'NombrE5'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B418C6B3-6D17-8FBE-816B-0F8314708F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1836" y="399160"/>
            <a:ext cx="3846607" cy="29238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 INTO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apellidos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fecha_nac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edad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email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sexo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id_prov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values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'Nombre1'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'Apellido1'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'2000-10-10'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22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'email1@gmail.com'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'F'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'Nombre2'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'Apellido2'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'2001-10-10'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'email2@gmail.com'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'M'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'Nombre3'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'Apellido3'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'2002-10-10'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'email3@gmail.com'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'F'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'Nombre4'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'Apellido4'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'2003-10-10'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19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'email4@gmail.com'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'F'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'Nombre5'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'Apellido5'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'2004-10-10'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18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'email5@gmail.com'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'F'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 INTO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detalle_proyecto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id_per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values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dep.*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departamento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dp.*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detalle_proyecto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dp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per.*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pro.*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provincia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proy.*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5B95E6B-FDF4-380B-78B3-6FC035E93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80" y="3530170"/>
            <a:ext cx="7095802" cy="101040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517C2646-70F5-3868-843A-37280419D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4335" y="337604"/>
            <a:ext cx="2411594" cy="90753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5C53933-5794-6480-EAC1-629322E021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4184" y="2374885"/>
            <a:ext cx="1651511" cy="88145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052837C-41CE-D9C9-5B54-E52D37854F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1159" y="1342449"/>
            <a:ext cx="2691905" cy="879091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225F1A4E-D5E4-825C-7098-29092434508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7470619" y="3025262"/>
            <a:ext cx="1898805" cy="7406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5"/>
          <p:cNvSpPr txBox="1">
            <a:spLocks noGrp="1"/>
          </p:cNvSpPr>
          <p:nvPr>
            <p:ph type="title"/>
          </p:nvPr>
        </p:nvSpPr>
        <p:spPr>
          <a:xfrm>
            <a:off x="372723" y="61553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10. Crear una función que sume los valores de la serie Fibonacci.</a:t>
            </a:r>
            <a:endParaRPr dirty="0"/>
          </a:p>
        </p:txBody>
      </p:sp>
      <p:grpSp>
        <p:nvGrpSpPr>
          <p:cNvPr id="455" name="Google Shape;455;p45"/>
          <p:cNvGrpSpPr/>
          <p:nvPr/>
        </p:nvGrpSpPr>
        <p:grpSpPr>
          <a:xfrm flipV="1">
            <a:off x="6741103" y="4347623"/>
            <a:ext cx="2073652" cy="93688"/>
            <a:chOff x="2053543" y="3646348"/>
            <a:chExt cx="896147" cy="173400"/>
          </a:xfrm>
        </p:grpSpPr>
        <p:sp>
          <p:nvSpPr>
            <p:cNvPr id="456" name="Google Shape;456;p45"/>
            <p:cNvSpPr/>
            <p:nvPr/>
          </p:nvSpPr>
          <p:spPr>
            <a:xfrm flipH="1">
              <a:off x="2053591" y="3646348"/>
              <a:ext cx="896100" cy="173400"/>
            </a:xfrm>
            <a:prstGeom prst="rect">
              <a:avLst/>
            </a:prstGeom>
            <a:solidFill>
              <a:schemeClr val="dk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5"/>
            <p:cNvSpPr/>
            <p:nvPr/>
          </p:nvSpPr>
          <p:spPr>
            <a:xfrm flipH="1">
              <a:off x="2053543" y="3646348"/>
              <a:ext cx="577200" cy="173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45"/>
          <p:cNvGrpSpPr/>
          <p:nvPr/>
        </p:nvGrpSpPr>
        <p:grpSpPr>
          <a:xfrm>
            <a:off x="6741042" y="4721096"/>
            <a:ext cx="2073654" cy="93689"/>
            <a:chOff x="2053395" y="4287409"/>
            <a:chExt cx="896298" cy="173400"/>
          </a:xfrm>
        </p:grpSpPr>
        <p:sp>
          <p:nvSpPr>
            <p:cNvPr id="459" name="Google Shape;459;p45"/>
            <p:cNvSpPr/>
            <p:nvPr/>
          </p:nvSpPr>
          <p:spPr>
            <a:xfrm flipH="1">
              <a:off x="2053593" y="4287409"/>
              <a:ext cx="896100" cy="173400"/>
            </a:xfrm>
            <a:prstGeom prst="rect">
              <a:avLst/>
            </a:prstGeom>
            <a:solidFill>
              <a:schemeClr val="dk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5"/>
            <p:cNvSpPr/>
            <p:nvPr/>
          </p:nvSpPr>
          <p:spPr>
            <a:xfrm flipH="1">
              <a:off x="2053395" y="4287409"/>
              <a:ext cx="513600" cy="173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461;p45"/>
          <p:cNvGrpSpPr/>
          <p:nvPr/>
        </p:nvGrpSpPr>
        <p:grpSpPr>
          <a:xfrm>
            <a:off x="6741042" y="4534572"/>
            <a:ext cx="2073654" cy="93690"/>
            <a:chOff x="2053555" y="3978109"/>
            <a:chExt cx="896152" cy="173400"/>
          </a:xfrm>
        </p:grpSpPr>
        <p:sp>
          <p:nvSpPr>
            <p:cNvPr id="462" name="Google Shape;462;p45"/>
            <p:cNvSpPr/>
            <p:nvPr/>
          </p:nvSpPr>
          <p:spPr>
            <a:xfrm flipH="1">
              <a:off x="2053607" y="3978109"/>
              <a:ext cx="896100" cy="173400"/>
            </a:xfrm>
            <a:prstGeom prst="rect">
              <a:avLst/>
            </a:prstGeom>
            <a:solidFill>
              <a:schemeClr val="dk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5"/>
            <p:cNvSpPr/>
            <p:nvPr/>
          </p:nvSpPr>
          <p:spPr>
            <a:xfrm flipH="1">
              <a:off x="2053555" y="3978109"/>
              <a:ext cx="284700" cy="173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4" name="Google Shape;464;p45"/>
          <p:cNvSpPr txBox="1"/>
          <p:nvPr/>
        </p:nvSpPr>
        <p:spPr>
          <a:xfrm>
            <a:off x="226288" y="1341047"/>
            <a:ext cx="3555485" cy="1748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228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es-MX" sz="1200" dirty="0">
                <a:solidFill>
                  <a:schemeClr val="tx1">
                    <a:lumMod val="2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El objetivo es sumar todos los números de la serie </a:t>
            </a:r>
            <a:r>
              <a:rPr lang="es-MX" sz="1200" dirty="0" err="1">
                <a:solidFill>
                  <a:schemeClr val="tx1">
                    <a:lumMod val="2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fibonacci</a:t>
            </a:r>
            <a:r>
              <a:rPr lang="es-MX" sz="1200" dirty="0">
                <a:solidFill>
                  <a:schemeClr val="tx1">
                    <a:lumMod val="2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 desde una cadena.</a:t>
            </a:r>
          </a:p>
          <a:p>
            <a:pPr marL="3228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es-MX" sz="1200" dirty="0">
                <a:solidFill>
                  <a:schemeClr val="tx1">
                    <a:lumMod val="2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Es decir usted tendrá solo la cadena generada con los primeros N números de la serie </a:t>
            </a:r>
            <a:r>
              <a:rPr lang="es-MX" sz="1200" dirty="0" err="1">
                <a:solidFill>
                  <a:schemeClr val="tx1">
                    <a:lumMod val="2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fibonacci</a:t>
            </a:r>
            <a:r>
              <a:rPr lang="es-MX" sz="1200" dirty="0">
                <a:solidFill>
                  <a:schemeClr val="tx1">
                    <a:lumMod val="2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 y a partir de ellos deberá sumar los números de esa serie.</a:t>
            </a:r>
          </a:p>
          <a:p>
            <a:pPr marL="371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</a:pPr>
            <a:endParaRPr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73" name="Google Shape;473;p45"/>
          <p:cNvCxnSpPr>
            <a:cxnSpLocks/>
          </p:cNvCxnSpPr>
          <p:nvPr/>
        </p:nvCxnSpPr>
        <p:spPr>
          <a:xfrm>
            <a:off x="448125" y="401237"/>
            <a:ext cx="479727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722CC161-23FA-B15F-3847-4CE31DB4E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75550" y="1402581"/>
            <a:ext cx="2355273" cy="353943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 FUNCTION </a:t>
            </a:r>
            <a:r>
              <a:rPr kumimoji="0" lang="es-ES" altLang="es-ES" sz="8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FIBONACCI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(LIM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RETURNS TEXT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BEGIN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DECLARE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Y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 DEFAULT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DECLARE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 DEFAULT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DECLARE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 DEFAULT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DECLARE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X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 DEFAULT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DECLARE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RESPONSE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TEXT;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IF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LIM &gt;=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THEN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RESPONSE 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CONCAT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','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END IF;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IF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LIM &gt;=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THEN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RESPONSE 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CONCAT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(RESPONSE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','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END IF;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IF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LIM &gt;=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 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THEN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WHILE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X &lt;= (LIM -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DO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U=Y+Z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RESPONSE 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CONCAT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(RESPONSE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','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Y = Z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Z= U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X = X+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END WHILE;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END IF;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RETURN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RESPONSE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END;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E757E4E-5751-B79F-0008-899ECBC580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600" y="1391698"/>
            <a:ext cx="2583873" cy="353943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 FUNCTION </a:t>
            </a:r>
            <a:r>
              <a:rPr kumimoji="0" lang="es-ES" altLang="es-ES" sz="8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SUMNUM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(CADENA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RETURNS INT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BEGIN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DECLARE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NUM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DEFAULT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DECLARE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INTEGER DEFAULT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DECLARE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FIBO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DECLARE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INTEGER DEFAULT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IF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LENGTH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(CADENA) &gt;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THEN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WHILE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 &lt;=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LENGTH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(CADENA))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DO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FIBO=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SUBSTRING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(CADENA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IF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FIBO 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','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THEN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 = RES + NUM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NUM 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ELSE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NUM 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CONCAT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(NUM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FIBO)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END IF;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SET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 = C +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END WHILE;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RETURN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ELSE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RETURN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END IF;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END;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Ejemplo: 0,1,1,2,3,5,8,.......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 </a:t>
            </a:r>
            <a:r>
              <a:rPr kumimoji="0" lang="es-ES" altLang="es-ES" sz="8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FIBONACCI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8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 </a:t>
            </a:r>
            <a:r>
              <a:rPr kumimoji="0" lang="es-ES" altLang="es-ES" sz="8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SUMNUM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FIBONACCI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8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FD8960D-DC23-36E0-D61B-5CE83BE65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372" y="3981154"/>
            <a:ext cx="2113530" cy="60026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485947-9640-774B-0D35-905931A20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372" y="3089565"/>
            <a:ext cx="2113530" cy="72464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" name="Google Shape;799;p62"/>
          <p:cNvGrpSpPr/>
          <p:nvPr/>
        </p:nvGrpSpPr>
        <p:grpSpPr>
          <a:xfrm>
            <a:off x="3205541" y="1191490"/>
            <a:ext cx="5514001" cy="3629892"/>
            <a:chOff x="715106" y="1142507"/>
            <a:chExt cx="3664109" cy="2858485"/>
          </a:xfrm>
        </p:grpSpPr>
        <p:grpSp>
          <p:nvGrpSpPr>
            <p:cNvPr id="800" name="Google Shape;800;p62"/>
            <p:cNvGrpSpPr/>
            <p:nvPr/>
          </p:nvGrpSpPr>
          <p:grpSpPr>
            <a:xfrm>
              <a:off x="718262" y="1150035"/>
              <a:ext cx="3660953" cy="2848858"/>
              <a:chOff x="4486275" y="1109675"/>
              <a:chExt cx="3766800" cy="2931225"/>
            </a:xfrm>
          </p:grpSpPr>
          <p:sp>
            <p:nvSpPr>
              <p:cNvPr id="801" name="Google Shape;801;p62"/>
              <p:cNvSpPr/>
              <p:nvPr/>
            </p:nvSpPr>
            <p:spPr>
              <a:xfrm>
                <a:off x="5615200" y="3898100"/>
                <a:ext cx="1490400" cy="142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62"/>
              <p:cNvSpPr/>
              <p:nvPr/>
            </p:nvSpPr>
            <p:spPr>
              <a:xfrm>
                <a:off x="4486275" y="1109675"/>
                <a:ext cx="3766800" cy="2440800"/>
              </a:xfrm>
              <a:prstGeom prst="roundRect">
                <a:avLst>
                  <a:gd name="adj" fmla="val 4293"/>
                </a:avLst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3" name="Google Shape;803;p62"/>
            <p:cNvSpPr/>
            <p:nvPr/>
          </p:nvSpPr>
          <p:spPr>
            <a:xfrm rot="8833">
              <a:off x="718634" y="1147196"/>
              <a:ext cx="3653845" cy="2849106"/>
            </a:xfrm>
            <a:custGeom>
              <a:avLst/>
              <a:gdLst/>
              <a:ahLst/>
              <a:cxnLst/>
              <a:rect l="l" t="t" r="r" b="b"/>
              <a:pathLst>
                <a:path w="133232" h="103870" extrusionOk="0">
                  <a:moveTo>
                    <a:pt x="129564" y="869"/>
                  </a:moveTo>
                  <a:cubicBezTo>
                    <a:pt x="130314" y="869"/>
                    <a:pt x="131017" y="1155"/>
                    <a:pt x="131541" y="1691"/>
                  </a:cubicBezTo>
                  <a:cubicBezTo>
                    <a:pt x="132065" y="2215"/>
                    <a:pt x="132362" y="2917"/>
                    <a:pt x="132362" y="3655"/>
                  </a:cubicBezTo>
                  <a:lnTo>
                    <a:pt x="132362" y="6239"/>
                  </a:lnTo>
                  <a:lnTo>
                    <a:pt x="870" y="6239"/>
                  </a:lnTo>
                  <a:lnTo>
                    <a:pt x="870" y="3655"/>
                  </a:lnTo>
                  <a:cubicBezTo>
                    <a:pt x="870" y="2917"/>
                    <a:pt x="1167" y="2215"/>
                    <a:pt x="1691" y="1691"/>
                  </a:cubicBezTo>
                  <a:cubicBezTo>
                    <a:pt x="2215" y="1155"/>
                    <a:pt x="2918" y="869"/>
                    <a:pt x="3668" y="869"/>
                  </a:cubicBezTo>
                  <a:close/>
                  <a:moveTo>
                    <a:pt x="132362" y="7108"/>
                  </a:moveTo>
                  <a:lnTo>
                    <a:pt x="132362" y="76771"/>
                  </a:lnTo>
                  <a:lnTo>
                    <a:pt x="870" y="76771"/>
                  </a:lnTo>
                  <a:lnTo>
                    <a:pt x="870" y="7108"/>
                  </a:lnTo>
                  <a:close/>
                  <a:moveTo>
                    <a:pt x="132362" y="77641"/>
                  </a:moveTo>
                  <a:lnTo>
                    <a:pt x="132362" y="82939"/>
                  </a:lnTo>
                  <a:cubicBezTo>
                    <a:pt x="132362" y="83677"/>
                    <a:pt x="132065" y="84379"/>
                    <a:pt x="131541" y="84903"/>
                  </a:cubicBezTo>
                  <a:cubicBezTo>
                    <a:pt x="131017" y="85439"/>
                    <a:pt x="130314" y="85725"/>
                    <a:pt x="129564" y="85725"/>
                  </a:cubicBezTo>
                  <a:lnTo>
                    <a:pt x="3668" y="85725"/>
                  </a:lnTo>
                  <a:cubicBezTo>
                    <a:pt x="2918" y="85725"/>
                    <a:pt x="2215" y="85439"/>
                    <a:pt x="1691" y="84903"/>
                  </a:cubicBezTo>
                  <a:cubicBezTo>
                    <a:pt x="1167" y="84379"/>
                    <a:pt x="870" y="83677"/>
                    <a:pt x="870" y="82939"/>
                  </a:cubicBezTo>
                  <a:lnTo>
                    <a:pt x="870" y="77641"/>
                  </a:lnTo>
                  <a:close/>
                  <a:moveTo>
                    <a:pt x="78987" y="86594"/>
                  </a:moveTo>
                  <a:lnTo>
                    <a:pt x="78987" y="86665"/>
                  </a:lnTo>
                  <a:cubicBezTo>
                    <a:pt x="79058" y="94214"/>
                    <a:pt x="80951" y="97560"/>
                    <a:pt x="82082" y="98881"/>
                  </a:cubicBezTo>
                  <a:lnTo>
                    <a:pt x="82177" y="99000"/>
                  </a:lnTo>
                  <a:lnTo>
                    <a:pt x="51043" y="99000"/>
                  </a:lnTo>
                  <a:lnTo>
                    <a:pt x="51150" y="98881"/>
                  </a:lnTo>
                  <a:cubicBezTo>
                    <a:pt x="52281" y="97560"/>
                    <a:pt x="54174" y="94214"/>
                    <a:pt x="54257" y="86665"/>
                  </a:cubicBezTo>
                  <a:lnTo>
                    <a:pt x="54257" y="86594"/>
                  </a:lnTo>
                  <a:close/>
                  <a:moveTo>
                    <a:pt x="89833" y="99869"/>
                  </a:moveTo>
                  <a:cubicBezTo>
                    <a:pt x="90417" y="99869"/>
                    <a:pt x="91071" y="100108"/>
                    <a:pt x="91595" y="100501"/>
                  </a:cubicBezTo>
                  <a:cubicBezTo>
                    <a:pt x="92155" y="100917"/>
                    <a:pt x="92464" y="101453"/>
                    <a:pt x="92464" y="101965"/>
                  </a:cubicBezTo>
                  <a:lnTo>
                    <a:pt x="92464" y="103001"/>
                  </a:lnTo>
                  <a:lnTo>
                    <a:pt x="40768" y="103001"/>
                  </a:lnTo>
                  <a:lnTo>
                    <a:pt x="40768" y="101965"/>
                  </a:lnTo>
                  <a:cubicBezTo>
                    <a:pt x="40768" y="101453"/>
                    <a:pt x="41089" y="100917"/>
                    <a:pt x="41637" y="100501"/>
                  </a:cubicBezTo>
                  <a:cubicBezTo>
                    <a:pt x="42161" y="100108"/>
                    <a:pt x="42815" y="99869"/>
                    <a:pt x="43399" y="99869"/>
                  </a:cubicBezTo>
                  <a:close/>
                  <a:moveTo>
                    <a:pt x="3668" y="0"/>
                  </a:moveTo>
                  <a:cubicBezTo>
                    <a:pt x="1644" y="0"/>
                    <a:pt x="1" y="1643"/>
                    <a:pt x="1" y="3655"/>
                  </a:cubicBezTo>
                  <a:lnTo>
                    <a:pt x="1" y="82939"/>
                  </a:lnTo>
                  <a:cubicBezTo>
                    <a:pt x="1" y="84951"/>
                    <a:pt x="1644" y="86594"/>
                    <a:pt x="3668" y="86594"/>
                  </a:cubicBezTo>
                  <a:lnTo>
                    <a:pt x="53388" y="86594"/>
                  </a:lnTo>
                  <a:lnTo>
                    <a:pt x="53388" y="86665"/>
                  </a:lnTo>
                  <a:cubicBezTo>
                    <a:pt x="53329" y="91940"/>
                    <a:pt x="52352" y="95000"/>
                    <a:pt x="51555" y="96643"/>
                  </a:cubicBezTo>
                  <a:cubicBezTo>
                    <a:pt x="51066" y="97607"/>
                    <a:pt x="50590" y="98203"/>
                    <a:pt x="50281" y="98536"/>
                  </a:cubicBezTo>
                  <a:cubicBezTo>
                    <a:pt x="50138" y="98691"/>
                    <a:pt x="49995" y="98822"/>
                    <a:pt x="49852" y="98929"/>
                  </a:cubicBezTo>
                  <a:cubicBezTo>
                    <a:pt x="49828" y="98953"/>
                    <a:pt x="49804" y="98965"/>
                    <a:pt x="49781" y="98988"/>
                  </a:cubicBezTo>
                  <a:lnTo>
                    <a:pt x="49757" y="99000"/>
                  </a:lnTo>
                  <a:lnTo>
                    <a:pt x="43411" y="99000"/>
                  </a:lnTo>
                  <a:cubicBezTo>
                    <a:pt x="42601" y="99000"/>
                    <a:pt x="41720" y="99322"/>
                    <a:pt x="41041" y="99858"/>
                  </a:cubicBezTo>
                  <a:cubicBezTo>
                    <a:pt x="40303" y="100441"/>
                    <a:pt x="39898" y="101191"/>
                    <a:pt x="39898" y="101965"/>
                  </a:cubicBezTo>
                  <a:lnTo>
                    <a:pt x="39898" y="103441"/>
                  </a:lnTo>
                  <a:cubicBezTo>
                    <a:pt x="39898" y="103679"/>
                    <a:pt x="40089" y="103870"/>
                    <a:pt x="40339" y="103870"/>
                  </a:cubicBezTo>
                  <a:lnTo>
                    <a:pt x="92905" y="103870"/>
                  </a:lnTo>
                  <a:cubicBezTo>
                    <a:pt x="93143" y="103870"/>
                    <a:pt x="93334" y="103679"/>
                    <a:pt x="93334" y="103441"/>
                  </a:cubicBezTo>
                  <a:lnTo>
                    <a:pt x="93334" y="101977"/>
                  </a:lnTo>
                  <a:cubicBezTo>
                    <a:pt x="93334" y="101191"/>
                    <a:pt x="92929" y="100441"/>
                    <a:pt x="92191" y="99858"/>
                  </a:cubicBezTo>
                  <a:cubicBezTo>
                    <a:pt x="91512" y="99322"/>
                    <a:pt x="90631" y="99000"/>
                    <a:pt x="89833" y="99000"/>
                  </a:cubicBezTo>
                  <a:lnTo>
                    <a:pt x="83475" y="99000"/>
                  </a:lnTo>
                  <a:lnTo>
                    <a:pt x="83451" y="98988"/>
                  </a:lnTo>
                  <a:cubicBezTo>
                    <a:pt x="83166" y="98786"/>
                    <a:pt x="82416" y="98167"/>
                    <a:pt x="81666" y="96631"/>
                  </a:cubicBezTo>
                  <a:cubicBezTo>
                    <a:pt x="80511" y="94262"/>
                    <a:pt x="79891" y="90916"/>
                    <a:pt x="79856" y="86665"/>
                  </a:cubicBezTo>
                  <a:lnTo>
                    <a:pt x="79844" y="86594"/>
                  </a:lnTo>
                  <a:lnTo>
                    <a:pt x="129564" y="86594"/>
                  </a:lnTo>
                  <a:cubicBezTo>
                    <a:pt x="131588" y="86594"/>
                    <a:pt x="133231" y="84951"/>
                    <a:pt x="133231" y="82939"/>
                  </a:cubicBezTo>
                  <a:lnTo>
                    <a:pt x="133231" y="3655"/>
                  </a:lnTo>
                  <a:cubicBezTo>
                    <a:pt x="133231" y="1643"/>
                    <a:pt x="131588" y="0"/>
                    <a:pt x="129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62"/>
            <p:cNvSpPr/>
            <p:nvPr/>
          </p:nvSpPr>
          <p:spPr>
            <a:xfrm rot="8833">
              <a:off x="2399198" y="3343120"/>
              <a:ext cx="288672" cy="87555"/>
            </a:xfrm>
            <a:custGeom>
              <a:avLst/>
              <a:gdLst/>
              <a:ahLst/>
              <a:cxnLst/>
              <a:rect l="l" t="t" r="r" b="b"/>
              <a:pathLst>
                <a:path w="10526" h="3192" extrusionOk="0">
                  <a:moveTo>
                    <a:pt x="8930" y="941"/>
                  </a:moveTo>
                  <a:cubicBezTo>
                    <a:pt x="9121" y="941"/>
                    <a:pt x="9275" y="1013"/>
                    <a:pt x="9394" y="1132"/>
                  </a:cubicBezTo>
                  <a:cubicBezTo>
                    <a:pt x="9514" y="1251"/>
                    <a:pt x="9585" y="1417"/>
                    <a:pt x="9585" y="1596"/>
                  </a:cubicBezTo>
                  <a:cubicBezTo>
                    <a:pt x="9585" y="1775"/>
                    <a:pt x="9514" y="1929"/>
                    <a:pt x="9394" y="2048"/>
                  </a:cubicBezTo>
                  <a:cubicBezTo>
                    <a:pt x="9275" y="2167"/>
                    <a:pt x="9121" y="2239"/>
                    <a:pt x="8930" y="2239"/>
                  </a:cubicBezTo>
                  <a:lnTo>
                    <a:pt x="1596" y="2239"/>
                  </a:lnTo>
                  <a:cubicBezTo>
                    <a:pt x="1405" y="2239"/>
                    <a:pt x="1251" y="2167"/>
                    <a:pt x="1132" y="2048"/>
                  </a:cubicBezTo>
                  <a:cubicBezTo>
                    <a:pt x="1012" y="1929"/>
                    <a:pt x="941" y="1775"/>
                    <a:pt x="941" y="1596"/>
                  </a:cubicBezTo>
                  <a:cubicBezTo>
                    <a:pt x="941" y="1417"/>
                    <a:pt x="1012" y="1251"/>
                    <a:pt x="1132" y="1132"/>
                  </a:cubicBezTo>
                  <a:cubicBezTo>
                    <a:pt x="1251" y="1013"/>
                    <a:pt x="1405" y="941"/>
                    <a:pt x="1596" y="941"/>
                  </a:cubicBezTo>
                  <a:close/>
                  <a:moveTo>
                    <a:pt x="1596" y="1"/>
                  </a:moveTo>
                  <a:cubicBezTo>
                    <a:pt x="715" y="1"/>
                    <a:pt x="0" y="715"/>
                    <a:pt x="0" y="1596"/>
                  </a:cubicBezTo>
                  <a:cubicBezTo>
                    <a:pt x="0" y="2477"/>
                    <a:pt x="715" y="3191"/>
                    <a:pt x="1596" y="3191"/>
                  </a:cubicBezTo>
                  <a:lnTo>
                    <a:pt x="8942" y="3191"/>
                  </a:lnTo>
                  <a:cubicBezTo>
                    <a:pt x="9811" y="3191"/>
                    <a:pt x="10526" y="2465"/>
                    <a:pt x="10526" y="1596"/>
                  </a:cubicBezTo>
                  <a:cubicBezTo>
                    <a:pt x="10526" y="715"/>
                    <a:pt x="9811" y="1"/>
                    <a:pt x="89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" name="Google Shape;805;p62"/>
          <p:cNvSpPr txBox="1">
            <a:spLocks noGrp="1"/>
          </p:cNvSpPr>
          <p:nvPr>
            <p:ph type="title"/>
          </p:nvPr>
        </p:nvSpPr>
        <p:spPr>
          <a:xfrm>
            <a:off x="714979" y="372432"/>
            <a:ext cx="4487403" cy="5826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11. Manejo de vistas.</a:t>
            </a:r>
            <a:endParaRPr dirty="0"/>
          </a:p>
        </p:txBody>
      </p:sp>
      <p:sp>
        <p:nvSpPr>
          <p:cNvPr id="806" name="Google Shape;806;p62"/>
          <p:cNvSpPr txBox="1">
            <a:spLocks noGrp="1"/>
          </p:cNvSpPr>
          <p:nvPr>
            <p:ph type="subTitle" idx="1"/>
          </p:nvPr>
        </p:nvSpPr>
        <p:spPr>
          <a:xfrm>
            <a:off x="312142" y="1191490"/>
            <a:ext cx="2642565" cy="33181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Crear una consulta SQL para lo siguiente.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■ La consulta de la vista debe reflejar como campos: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1. nombres y apellidos concatenados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2. la edad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3. fecha de nacimiento.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4. Nombre del proyecto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○ Obtener todas las personas del sexo femenino que hayan nacido en 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departamento de El Alto en donde la fecha de nacimiento sea: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>
                <a:solidFill>
                  <a:schemeClr val="tx1">
                    <a:lumMod val="50000"/>
                  </a:schemeClr>
                </a:solidFill>
              </a:rPr>
              <a:t>fecha_nac</a:t>
            </a:r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 = '2000-10-10'</a:t>
            </a:r>
            <a:endParaRPr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ED70B3-90BB-8925-2B51-12BE2031DD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2632" y="1396102"/>
            <a:ext cx="5481403" cy="249299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2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2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view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manejo_de_vista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concat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'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apellidos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Full_Name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edad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fecha_nac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nombreProy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inner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join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detalle_proyecto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dp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id_per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dp.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id_per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inner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join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dp.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id_proy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id_proy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inner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join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departamento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where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sexo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'F'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'El Alto'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fecha_nac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'2000-10-10’;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7"/>
          <p:cNvSpPr txBox="1">
            <a:spLocks noGrp="1"/>
          </p:cNvSpPr>
          <p:nvPr>
            <p:ph type="title"/>
          </p:nvPr>
        </p:nvSpPr>
        <p:spPr>
          <a:xfrm>
            <a:off x="1522206" y="350427"/>
            <a:ext cx="3049794" cy="7795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/>
              <a:t>Manejo de TRIGGERS I.</a:t>
            </a:r>
            <a:endParaRPr sz="3600" dirty="0"/>
          </a:p>
        </p:txBody>
      </p:sp>
      <p:sp>
        <p:nvSpPr>
          <p:cNvPr id="301" name="Google Shape;301;p37"/>
          <p:cNvSpPr txBox="1">
            <a:spLocks noGrp="1"/>
          </p:cNvSpPr>
          <p:nvPr>
            <p:ph type="title" idx="2"/>
          </p:nvPr>
        </p:nvSpPr>
        <p:spPr>
          <a:xfrm>
            <a:off x="379920" y="170319"/>
            <a:ext cx="1016488" cy="7795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chemeClr val="tx1">
                    <a:lumMod val="25000"/>
                  </a:schemeClr>
                </a:solidFill>
              </a:rPr>
              <a:t>12</a:t>
            </a:r>
            <a:endParaRPr dirty="0">
              <a:solidFill>
                <a:schemeClr val="tx1">
                  <a:lumMod val="25000"/>
                </a:schemeClr>
              </a:solidFill>
            </a:endParaRPr>
          </a:p>
        </p:txBody>
      </p:sp>
      <p:sp>
        <p:nvSpPr>
          <p:cNvPr id="302" name="Google Shape;302;p37"/>
          <p:cNvSpPr txBox="1">
            <a:spLocks noGrp="1"/>
          </p:cNvSpPr>
          <p:nvPr>
            <p:ph type="subTitle" idx="1"/>
          </p:nvPr>
        </p:nvSpPr>
        <p:spPr>
          <a:xfrm>
            <a:off x="361635" y="1570520"/>
            <a:ext cx="3912492" cy="2664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○ Crear TRIGGERS </a:t>
            </a:r>
            <a:r>
              <a:rPr lang="es-MX" sz="900" dirty="0" err="1">
                <a:solidFill>
                  <a:schemeClr val="tx1">
                    <a:lumMod val="25000"/>
                  </a:schemeClr>
                </a:solidFill>
              </a:rPr>
              <a:t>Before</a:t>
            </a: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 </a:t>
            </a:r>
            <a:r>
              <a:rPr lang="es-MX" sz="900" dirty="0" err="1">
                <a:solidFill>
                  <a:schemeClr val="tx1">
                    <a:lumMod val="25000"/>
                  </a:schemeClr>
                </a:solidFill>
              </a:rPr>
              <a:t>or</a:t>
            </a: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 After para INSERT y UPDATE aplicado a la tabla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PROYECTO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■ </a:t>
            </a:r>
            <a:r>
              <a:rPr lang="es-MX" sz="900" dirty="0" err="1">
                <a:solidFill>
                  <a:schemeClr val="tx1">
                    <a:lumMod val="25000"/>
                  </a:schemeClr>
                </a:solidFill>
              </a:rPr>
              <a:t>Debera</a:t>
            </a: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 de crear 2 </a:t>
            </a:r>
            <a:r>
              <a:rPr lang="es-MX" sz="900" dirty="0" err="1">
                <a:solidFill>
                  <a:schemeClr val="tx1">
                    <a:lumMod val="25000"/>
                  </a:schemeClr>
                </a:solidFill>
              </a:rPr>
              <a:t>triggers</a:t>
            </a: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 </a:t>
            </a:r>
            <a:r>
              <a:rPr lang="es-MX" sz="900" dirty="0" err="1">
                <a:solidFill>
                  <a:schemeClr val="tx1">
                    <a:lumMod val="25000"/>
                  </a:schemeClr>
                </a:solidFill>
              </a:rPr>
              <a:t>minimamente</a:t>
            </a: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○ Agregar un nuevo campo a la tabla PROYECTO.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■ El campo debe llamarse ESTADO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○ Actualmente solo se tiene habilitados ciertos tipos de proyectos.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■ EDUCACION, FORESTACION y CULTURA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○ Si al hacer </a:t>
            </a:r>
            <a:r>
              <a:rPr lang="es-MX" sz="900" dirty="0" err="1">
                <a:solidFill>
                  <a:schemeClr val="tx1">
                    <a:lumMod val="25000"/>
                  </a:schemeClr>
                </a:solidFill>
              </a:rPr>
              <a:t>insert</a:t>
            </a: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 o </a:t>
            </a:r>
            <a:r>
              <a:rPr lang="es-MX" sz="900" dirty="0" err="1">
                <a:solidFill>
                  <a:schemeClr val="tx1">
                    <a:lumMod val="25000"/>
                  </a:schemeClr>
                </a:solidFill>
              </a:rPr>
              <a:t>update</a:t>
            </a: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 en el campo </a:t>
            </a:r>
            <a:r>
              <a:rPr lang="es-MX" sz="900" dirty="0" err="1">
                <a:solidFill>
                  <a:schemeClr val="tx1">
                    <a:lumMod val="25000"/>
                  </a:schemeClr>
                </a:solidFill>
              </a:rPr>
              <a:t>tipoProy</a:t>
            </a: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 llega los valores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EDUCACION, FORESTACIÓN o CULTURA, en el campo ESTADO colocar el valor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ACTIVO. Sin embargo se </a:t>
            </a:r>
            <a:r>
              <a:rPr lang="es-MX" sz="900" dirty="0" err="1">
                <a:solidFill>
                  <a:schemeClr val="tx1">
                    <a:lumMod val="25000"/>
                  </a:schemeClr>
                </a:solidFill>
              </a:rPr>
              <a:t>llegat</a:t>
            </a: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 un tipo de proyecto distinto colocar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INACTIVO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○ Adjuntar el código SQL generado y una imagen de su correcto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00" dirty="0">
                <a:solidFill>
                  <a:schemeClr val="tx1">
                    <a:lumMod val="25000"/>
                  </a:schemeClr>
                </a:solidFill>
              </a:rPr>
              <a:t>funcionamiento.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3" name="Google Shape;303;p37"/>
          <p:cNvCxnSpPr>
            <a:cxnSpLocks/>
          </p:cNvCxnSpPr>
          <p:nvPr/>
        </p:nvCxnSpPr>
        <p:spPr>
          <a:xfrm>
            <a:off x="208353" y="1404864"/>
            <a:ext cx="4219056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23C30DE6-138F-4ACD-9206-87A5BF731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10" y="3873782"/>
            <a:ext cx="3524742" cy="919291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88DE928D-AE45-2CBA-BCB4-D8C3826F2F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45" y="170318"/>
            <a:ext cx="4592781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alter table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add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estado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15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trigger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Ingre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before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each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row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begin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case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when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'Cultura'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Educacion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Forestacion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then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set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estado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'Activo'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set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estado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'Inactivo'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end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case;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end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trigger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Actualizando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before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update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each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row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begin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case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when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'Cultura'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Educacion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Forestacion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then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set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estado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'Activo'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set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estado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'Inactivo'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end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case;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end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update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set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estado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'Activo'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where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'Cultura'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Educacion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Forestacion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update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set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estado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'Inactivo'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where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Gastronomia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*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63"/>
          <p:cNvSpPr txBox="1">
            <a:spLocks noGrp="1"/>
          </p:cNvSpPr>
          <p:nvPr>
            <p:ph type="title"/>
          </p:nvPr>
        </p:nvSpPr>
        <p:spPr>
          <a:xfrm>
            <a:off x="783082" y="306888"/>
            <a:ext cx="3603993" cy="9923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dirty="0"/>
              <a:t>13. Manejo de </a:t>
            </a:r>
            <a:br>
              <a:rPr lang="da-DK" dirty="0"/>
            </a:br>
            <a:r>
              <a:rPr lang="da-DK" dirty="0"/>
              <a:t>Triggers II.</a:t>
            </a:r>
            <a:endParaRPr dirty="0"/>
          </a:p>
        </p:txBody>
      </p:sp>
      <p:sp>
        <p:nvSpPr>
          <p:cNvPr id="813" name="Google Shape;813;p63"/>
          <p:cNvSpPr txBox="1">
            <a:spLocks noGrp="1"/>
          </p:cNvSpPr>
          <p:nvPr>
            <p:ph type="subTitle" idx="1"/>
          </p:nvPr>
        </p:nvSpPr>
        <p:spPr>
          <a:xfrm>
            <a:off x="783082" y="1489044"/>
            <a:ext cx="3269449" cy="19516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○ El </a:t>
            </a:r>
            <a:r>
              <a:rPr lang="es-MX" dirty="0" err="1"/>
              <a:t>trigger</a:t>
            </a:r>
            <a:r>
              <a:rPr lang="es-MX" dirty="0"/>
              <a:t> debe de llamarse </a:t>
            </a:r>
            <a:r>
              <a:rPr lang="es-MX" dirty="0" err="1"/>
              <a:t>calculaEdad</a:t>
            </a:r>
            <a:r>
              <a:rPr lang="es-MX" dirty="0"/>
              <a:t>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○ El evento debe de ejecutarse en un BEFORE INSERT.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○ Cada vez que se inserta un registro en la tabla PERSONA, el </a:t>
            </a:r>
            <a:r>
              <a:rPr lang="es-MX" dirty="0" err="1"/>
              <a:t>trigger</a:t>
            </a:r>
            <a:r>
              <a:rPr lang="es-MX" dirty="0"/>
              <a:t> debe de calcular la edad en función a la fecha de nacimiento.</a:t>
            </a:r>
            <a:endParaRPr dirty="0"/>
          </a:p>
        </p:txBody>
      </p:sp>
      <p:grpSp>
        <p:nvGrpSpPr>
          <p:cNvPr id="814" name="Google Shape;814;p63"/>
          <p:cNvGrpSpPr/>
          <p:nvPr/>
        </p:nvGrpSpPr>
        <p:grpSpPr>
          <a:xfrm rot="-5400000">
            <a:off x="1443910" y="499077"/>
            <a:ext cx="2163738" cy="3922173"/>
            <a:chOff x="2802425" y="1540800"/>
            <a:chExt cx="2015150" cy="2630100"/>
          </a:xfrm>
        </p:grpSpPr>
        <p:sp>
          <p:nvSpPr>
            <p:cNvPr id="815" name="Google Shape;815;p63"/>
            <p:cNvSpPr/>
            <p:nvPr/>
          </p:nvSpPr>
          <p:spPr>
            <a:xfrm>
              <a:off x="2802425" y="1540800"/>
              <a:ext cx="2015150" cy="2630100"/>
            </a:xfrm>
            <a:custGeom>
              <a:avLst/>
              <a:gdLst/>
              <a:ahLst/>
              <a:cxnLst/>
              <a:rect l="l" t="t" r="r" b="b"/>
              <a:pathLst>
                <a:path w="80606" h="105204" extrusionOk="0">
                  <a:moveTo>
                    <a:pt x="76510" y="703"/>
                  </a:moveTo>
                  <a:cubicBezTo>
                    <a:pt x="77415" y="703"/>
                    <a:pt x="78260" y="1060"/>
                    <a:pt x="78903" y="1703"/>
                  </a:cubicBezTo>
                  <a:cubicBezTo>
                    <a:pt x="79546" y="2346"/>
                    <a:pt x="79903" y="3191"/>
                    <a:pt x="79903" y="4096"/>
                  </a:cubicBezTo>
                  <a:lnTo>
                    <a:pt x="79903" y="101108"/>
                  </a:lnTo>
                  <a:cubicBezTo>
                    <a:pt x="79903" y="102013"/>
                    <a:pt x="79546" y="102858"/>
                    <a:pt x="78903" y="103501"/>
                  </a:cubicBezTo>
                  <a:cubicBezTo>
                    <a:pt x="78260" y="104144"/>
                    <a:pt x="77415" y="104501"/>
                    <a:pt x="76510" y="104501"/>
                  </a:cubicBezTo>
                  <a:lnTo>
                    <a:pt x="4096" y="104501"/>
                  </a:lnTo>
                  <a:cubicBezTo>
                    <a:pt x="3191" y="104501"/>
                    <a:pt x="2346" y="104144"/>
                    <a:pt x="1703" y="103501"/>
                  </a:cubicBezTo>
                  <a:cubicBezTo>
                    <a:pt x="1060" y="102858"/>
                    <a:pt x="715" y="102013"/>
                    <a:pt x="715" y="101108"/>
                  </a:cubicBezTo>
                  <a:lnTo>
                    <a:pt x="715" y="4096"/>
                  </a:lnTo>
                  <a:cubicBezTo>
                    <a:pt x="715" y="3191"/>
                    <a:pt x="1060" y="2346"/>
                    <a:pt x="1703" y="1703"/>
                  </a:cubicBezTo>
                  <a:cubicBezTo>
                    <a:pt x="2346" y="1060"/>
                    <a:pt x="3191" y="703"/>
                    <a:pt x="4096" y="703"/>
                  </a:cubicBezTo>
                  <a:close/>
                  <a:moveTo>
                    <a:pt x="4096" y="0"/>
                  </a:moveTo>
                  <a:cubicBezTo>
                    <a:pt x="1846" y="0"/>
                    <a:pt x="0" y="1834"/>
                    <a:pt x="0" y="4096"/>
                  </a:cubicBezTo>
                  <a:lnTo>
                    <a:pt x="0" y="101108"/>
                  </a:lnTo>
                  <a:cubicBezTo>
                    <a:pt x="0" y="103370"/>
                    <a:pt x="1846" y="105204"/>
                    <a:pt x="4096" y="105204"/>
                  </a:cubicBezTo>
                  <a:lnTo>
                    <a:pt x="76510" y="105204"/>
                  </a:lnTo>
                  <a:cubicBezTo>
                    <a:pt x="78772" y="105204"/>
                    <a:pt x="80606" y="103370"/>
                    <a:pt x="80606" y="101108"/>
                  </a:cubicBezTo>
                  <a:lnTo>
                    <a:pt x="80606" y="4096"/>
                  </a:lnTo>
                  <a:cubicBezTo>
                    <a:pt x="80606" y="1834"/>
                    <a:pt x="78772" y="0"/>
                    <a:pt x="765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63"/>
            <p:cNvSpPr/>
            <p:nvPr/>
          </p:nvSpPr>
          <p:spPr>
            <a:xfrm>
              <a:off x="3696575" y="3979200"/>
              <a:ext cx="226850" cy="78600"/>
            </a:xfrm>
            <a:custGeom>
              <a:avLst/>
              <a:gdLst/>
              <a:ahLst/>
              <a:cxnLst/>
              <a:rect l="l" t="t" r="r" b="b"/>
              <a:pathLst>
                <a:path w="9074" h="3144" extrusionOk="0">
                  <a:moveTo>
                    <a:pt x="7502" y="714"/>
                  </a:moveTo>
                  <a:cubicBezTo>
                    <a:pt x="7978" y="714"/>
                    <a:pt x="8371" y="1095"/>
                    <a:pt x="8371" y="1572"/>
                  </a:cubicBezTo>
                  <a:cubicBezTo>
                    <a:pt x="8371" y="2048"/>
                    <a:pt x="7978" y="2441"/>
                    <a:pt x="7502" y="2441"/>
                  </a:cubicBezTo>
                  <a:lnTo>
                    <a:pt x="1572" y="2441"/>
                  </a:lnTo>
                  <a:cubicBezTo>
                    <a:pt x="1096" y="2441"/>
                    <a:pt x="703" y="2048"/>
                    <a:pt x="703" y="1572"/>
                  </a:cubicBezTo>
                  <a:cubicBezTo>
                    <a:pt x="703" y="1095"/>
                    <a:pt x="1096" y="714"/>
                    <a:pt x="1572" y="714"/>
                  </a:cubicBezTo>
                  <a:close/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41"/>
                    <a:pt x="703" y="3143"/>
                    <a:pt x="1572" y="3143"/>
                  </a:cubicBezTo>
                  <a:lnTo>
                    <a:pt x="7502" y="3143"/>
                  </a:lnTo>
                  <a:cubicBezTo>
                    <a:pt x="8371" y="3143"/>
                    <a:pt x="9073" y="2441"/>
                    <a:pt x="9073" y="1572"/>
                  </a:cubicBezTo>
                  <a:cubicBezTo>
                    <a:pt x="9073" y="703"/>
                    <a:pt x="8371" y="0"/>
                    <a:pt x="7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63"/>
            <p:cNvSpPr/>
            <p:nvPr/>
          </p:nvSpPr>
          <p:spPr>
            <a:xfrm>
              <a:off x="2896775" y="1689325"/>
              <a:ext cx="1826450" cy="2203875"/>
            </a:xfrm>
            <a:custGeom>
              <a:avLst/>
              <a:gdLst/>
              <a:ahLst/>
              <a:cxnLst/>
              <a:rect l="l" t="t" r="r" b="b"/>
              <a:pathLst>
                <a:path w="73058" h="88155" extrusionOk="0">
                  <a:moveTo>
                    <a:pt x="72355" y="703"/>
                  </a:moveTo>
                  <a:lnTo>
                    <a:pt x="72355" y="87452"/>
                  </a:lnTo>
                  <a:lnTo>
                    <a:pt x="703" y="87452"/>
                  </a:lnTo>
                  <a:lnTo>
                    <a:pt x="703" y="703"/>
                  </a:lnTo>
                  <a:close/>
                  <a:moveTo>
                    <a:pt x="358" y="1"/>
                  </a:moveTo>
                  <a:cubicBezTo>
                    <a:pt x="155" y="1"/>
                    <a:pt x="1" y="155"/>
                    <a:pt x="1" y="358"/>
                  </a:cubicBezTo>
                  <a:lnTo>
                    <a:pt x="1" y="87809"/>
                  </a:lnTo>
                  <a:cubicBezTo>
                    <a:pt x="1" y="87999"/>
                    <a:pt x="155" y="88154"/>
                    <a:pt x="358" y="88154"/>
                  </a:cubicBezTo>
                  <a:lnTo>
                    <a:pt x="72700" y="88154"/>
                  </a:lnTo>
                  <a:cubicBezTo>
                    <a:pt x="72903" y="88154"/>
                    <a:pt x="73057" y="87999"/>
                    <a:pt x="73057" y="87809"/>
                  </a:cubicBezTo>
                  <a:lnTo>
                    <a:pt x="73057" y="358"/>
                  </a:lnTo>
                  <a:cubicBezTo>
                    <a:pt x="73057" y="155"/>
                    <a:pt x="72903" y="1"/>
                    <a:pt x="727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6401029F-DFDE-A2E6-3BD1-21094EAA8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581" y="3627311"/>
            <a:ext cx="8492837" cy="1209301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BE6C45E-5573-D7F5-2863-926B960AE6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8762" y="520580"/>
            <a:ext cx="3770546" cy="270843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trigger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calcuedad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before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each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row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begin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declare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default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declare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an_act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default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set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(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max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substr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fecha_nac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set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an_act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substr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curdate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set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edad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an_act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-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end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 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apellidos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fecha_nac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email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sexo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id_prov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values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'Fabi'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'Ramos'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'2002-09-06'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'nom@gmail.com'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'F'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per.*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3"/>
          <p:cNvSpPr txBox="1">
            <a:spLocks noGrp="1"/>
          </p:cNvSpPr>
          <p:nvPr>
            <p:ph type="title"/>
          </p:nvPr>
        </p:nvSpPr>
        <p:spPr>
          <a:xfrm>
            <a:off x="1458150" y="210566"/>
            <a:ext cx="6227700" cy="6975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—</a:t>
            </a:r>
            <a:r>
              <a:rPr lang="da-DK" dirty="0"/>
              <a:t>14. Manejo de TRIGGERS III—</a:t>
            </a:r>
            <a:endParaRPr dirty="0"/>
          </a:p>
        </p:txBody>
      </p:sp>
      <p:sp>
        <p:nvSpPr>
          <p:cNvPr id="417" name="Google Shape;417;p43"/>
          <p:cNvSpPr txBox="1">
            <a:spLocks noGrp="1"/>
          </p:cNvSpPr>
          <p:nvPr>
            <p:ph type="subTitle" idx="1"/>
          </p:nvPr>
        </p:nvSpPr>
        <p:spPr>
          <a:xfrm>
            <a:off x="455146" y="1334428"/>
            <a:ext cx="3694291" cy="2071255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○ Crear otra tabla con los mismos campos de la tabla persona(Excepto 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dirty="0" err="1">
                <a:solidFill>
                  <a:schemeClr val="tx1">
                    <a:lumMod val="25000"/>
                  </a:schemeClr>
                </a:solidFill>
              </a:rPr>
              <a:t>primary</a:t>
            </a: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 </a:t>
            </a:r>
            <a:r>
              <a:rPr lang="es-MX" sz="1200" dirty="0" err="1">
                <a:solidFill>
                  <a:schemeClr val="tx1">
                    <a:lumMod val="25000"/>
                  </a:schemeClr>
                </a:solidFill>
              </a:rPr>
              <a:t>key</a:t>
            </a: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 </a:t>
            </a:r>
            <a:r>
              <a:rPr lang="es-MX" sz="1200" dirty="0" err="1">
                <a:solidFill>
                  <a:schemeClr val="tx1">
                    <a:lumMod val="25000"/>
                  </a:schemeClr>
                </a:solidFill>
              </a:rPr>
              <a:t>id_per</a:t>
            </a: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■ No es necesario que tenga PRIMARY KEY.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○ Cada vez que se haga un INSERT a la tabla persona estos mismos valores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deben insertarse a la tabla copia.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○ Para resolver esto deberá de crear un </a:t>
            </a:r>
            <a:r>
              <a:rPr lang="es-MX" sz="1200" dirty="0" err="1">
                <a:solidFill>
                  <a:schemeClr val="tx1">
                    <a:lumMod val="25000"/>
                  </a:schemeClr>
                </a:solidFill>
              </a:rPr>
              <a:t>trigger</a:t>
            </a: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 </a:t>
            </a:r>
            <a:r>
              <a:rPr lang="es-MX" sz="1200" dirty="0" err="1">
                <a:solidFill>
                  <a:schemeClr val="tx1">
                    <a:lumMod val="25000"/>
                  </a:schemeClr>
                </a:solidFill>
              </a:rPr>
              <a:t>before</a:t>
            </a: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 </a:t>
            </a:r>
            <a:r>
              <a:rPr lang="es-MX" sz="1200" dirty="0" err="1">
                <a:solidFill>
                  <a:schemeClr val="tx1">
                    <a:lumMod val="25000"/>
                  </a:schemeClr>
                </a:solidFill>
              </a:rPr>
              <a:t>insert</a:t>
            </a: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 para la tabla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dirty="0">
                <a:solidFill>
                  <a:schemeClr val="tx1">
                    <a:lumMod val="25000"/>
                  </a:schemeClr>
                </a:solidFill>
              </a:rPr>
              <a:t>PERSONA.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05E016D-B109-9206-34B9-FD5792462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0702" y="4073237"/>
            <a:ext cx="5650086" cy="63730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208BB8E6-2928-CCA6-8FD9-F3372AEDE1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5745" y="908117"/>
            <a:ext cx="4142509" cy="29238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table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secu_perso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nombres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apellidos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fecha_nac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date,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edad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email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sexo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char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trigger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secu_perso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before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on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each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row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begin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secu_perso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apellidos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fecha_nac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edad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email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sexo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values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apellidos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fecha_nac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edad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email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new.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sexo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end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apellidos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fecha_nac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edad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email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sexo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id_prov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values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'Diana'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'Colque'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'2000-05-07'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20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'diaco@gmail.com'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'F'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sp.*</a:t>
            </a:r>
            <a:b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secu_perso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sp</a:t>
            </a: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s-ES" altLang="es-E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9"/>
          <p:cNvSpPr txBox="1">
            <a:spLocks noGrp="1"/>
          </p:cNvSpPr>
          <p:nvPr>
            <p:ph type="title"/>
          </p:nvPr>
        </p:nvSpPr>
        <p:spPr>
          <a:xfrm>
            <a:off x="1031330" y="757495"/>
            <a:ext cx="7755572" cy="11740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15. Crear una consulta SQL que haga uso de todas las tablas.</a:t>
            </a:r>
            <a:endParaRPr dirty="0"/>
          </a:p>
        </p:txBody>
      </p:sp>
      <p:sp>
        <p:nvSpPr>
          <p:cNvPr id="505" name="Google Shape;505;p49"/>
          <p:cNvSpPr txBox="1"/>
          <p:nvPr/>
        </p:nvSpPr>
        <p:spPr>
          <a:xfrm>
            <a:off x="955221" y="1931548"/>
            <a:ext cx="40808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s-ES" sz="1800" dirty="0">
                <a:solidFill>
                  <a:schemeClr val="dk2"/>
                </a:solidFill>
                <a:latin typeface="Corbel Light" panose="020B0303020204020204" pitchFamily="34" charset="0"/>
                <a:ea typeface="Fira Sans"/>
                <a:cs typeface="Fira Sans"/>
                <a:sym typeface="Fira Sans"/>
              </a:rPr>
              <a:t>La consulta generada convertirlo a VISTA</a:t>
            </a:r>
            <a:endParaRPr sz="1800" dirty="0">
              <a:solidFill>
                <a:schemeClr val="dk2"/>
              </a:solidFill>
              <a:latin typeface="Corbel Light" panose="020B0303020204020204" pitchFamily="34" charset="0"/>
              <a:ea typeface="Fira Sans"/>
              <a:cs typeface="Fira Sans"/>
              <a:sym typeface="Fira Sans"/>
            </a:endParaRPr>
          </a:p>
        </p:txBody>
      </p:sp>
      <p:cxnSp>
        <p:nvCxnSpPr>
          <p:cNvPr id="520" name="Google Shape;520;p49"/>
          <p:cNvCxnSpPr>
            <a:cxnSpLocks/>
          </p:cNvCxnSpPr>
          <p:nvPr/>
        </p:nvCxnSpPr>
        <p:spPr>
          <a:xfrm>
            <a:off x="955221" y="581507"/>
            <a:ext cx="460737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96ABDF40-833C-25BD-CC46-C5C409F315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175" y="2571750"/>
            <a:ext cx="5833507" cy="207749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view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uso_de_todas_las_tablas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concat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'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apellidos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Full_Name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depa.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nombrePro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concat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nombreProy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'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departamento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depa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inner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join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provincia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depa.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inner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join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depa.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inner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join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detalle_proyecto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id_per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id_per</a:t>
            </a:r>
            <a:b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</a:b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 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inner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join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on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id_proy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proy.</a:t>
            </a:r>
            <a:r>
              <a:rPr kumimoji="0" lang="es-ES" altLang="es-ES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id_proy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61"/>
          <p:cNvSpPr txBox="1">
            <a:spLocks noGrp="1"/>
          </p:cNvSpPr>
          <p:nvPr>
            <p:ph type="title"/>
          </p:nvPr>
        </p:nvSpPr>
        <p:spPr>
          <a:xfrm>
            <a:off x="4210921" y="3092286"/>
            <a:ext cx="4400913" cy="13905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6600" dirty="0"/>
              <a:t>Gracias. ..</a:t>
            </a:r>
            <a:endParaRPr sz="6600" dirty="0"/>
          </a:p>
        </p:txBody>
      </p:sp>
      <p:grpSp>
        <p:nvGrpSpPr>
          <p:cNvPr id="791" name="Google Shape;791;p61"/>
          <p:cNvGrpSpPr/>
          <p:nvPr/>
        </p:nvGrpSpPr>
        <p:grpSpPr>
          <a:xfrm>
            <a:off x="500860" y="480033"/>
            <a:ext cx="3177896" cy="3676331"/>
            <a:chOff x="3140550" y="1637525"/>
            <a:chExt cx="1338900" cy="2436650"/>
          </a:xfrm>
        </p:grpSpPr>
        <p:sp>
          <p:nvSpPr>
            <p:cNvPr id="792" name="Google Shape;792;p61"/>
            <p:cNvSpPr/>
            <p:nvPr/>
          </p:nvSpPr>
          <p:spPr>
            <a:xfrm>
              <a:off x="3140550" y="1637525"/>
              <a:ext cx="1338900" cy="2436650"/>
            </a:xfrm>
            <a:custGeom>
              <a:avLst/>
              <a:gdLst/>
              <a:ahLst/>
              <a:cxnLst/>
              <a:rect l="l" t="t" r="r" b="b"/>
              <a:pathLst>
                <a:path w="53556" h="97466" extrusionOk="0">
                  <a:moveTo>
                    <a:pt x="48757" y="977"/>
                  </a:moveTo>
                  <a:cubicBezTo>
                    <a:pt x="49769" y="977"/>
                    <a:pt x="50733" y="1382"/>
                    <a:pt x="51460" y="2096"/>
                  </a:cubicBezTo>
                  <a:cubicBezTo>
                    <a:pt x="52174" y="2823"/>
                    <a:pt x="52579" y="3787"/>
                    <a:pt x="52579" y="4799"/>
                  </a:cubicBezTo>
                  <a:lnTo>
                    <a:pt x="52579" y="8002"/>
                  </a:lnTo>
                  <a:lnTo>
                    <a:pt x="989" y="8002"/>
                  </a:lnTo>
                  <a:lnTo>
                    <a:pt x="989" y="4799"/>
                  </a:lnTo>
                  <a:cubicBezTo>
                    <a:pt x="989" y="3787"/>
                    <a:pt x="1382" y="2823"/>
                    <a:pt x="2108" y="2096"/>
                  </a:cubicBezTo>
                  <a:cubicBezTo>
                    <a:pt x="2823" y="1382"/>
                    <a:pt x="3787" y="977"/>
                    <a:pt x="4799" y="977"/>
                  </a:cubicBezTo>
                  <a:close/>
                  <a:moveTo>
                    <a:pt x="52567" y="8978"/>
                  </a:moveTo>
                  <a:lnTo>
                    <a:pt x="52567" y="86130"/>
                  </a:lnTo>
                  <a:lnTo>
                    <a:pt x="989" y="86130"/>
                  </a:lnTo>
                  <a:lnTo>
                    <a:pt x="989" y="8978"/>
                  </a:lnTo>
                  <a:close/>
                  <a:moveTo>
                    <a:pt x="52567" y="87119"/>
                  </a:moveTo>
                  <a:lnTo>
                    <a:pt x="52567" y="92667"/>
                  </a:lnTo>
                  <a:cubicBezTo>
                    <a:pt x="52567" y="93691"/>
                    <a:pt x="52174" y="94643"/>
                    <a:pt x="51448" y="95370"/>
                  </a:cubicBezTo>
                  <a:cubicBezTo>
                    <a:pt x="50733" y="96084"/>
                    <a:pt x="49769" y="96489"/>
                    <a:pt x="48757" y="96489"/>
                  </a:cubicBezTo>
                  <a:lnTo>
                    <a:pt x="4799" y="96489"/>
                  </a:lnTo>
                  <a:cubicBezTo>
                    <a:pt x="3787" y="96489"/>
                    <a:pt x="2823" y="96084"/>
                    <a:pt x="2108" y="95370"/>
                  </a:cubicBezTo>
                  <a:cubicBezTo>
                    <a:pt x="1382" y="94643"/>
                    <a:pt x="989" y="93691"/>
                    <a:pt x="989" y="92667"/>
                  </a:cubicBezTo>
                  <a:lnTo>
                    <a:pt x="989" y="87119"/>
                  </a:lnTo>
                  <a:close/>
                  <a:moveTo>
                    <a:pt x="4799" y="1"/>
                  </a:moveTo>
                  <a:cubicBezTo>
                    <a:pt x="2156" y="1"/>
                    <a:pt x="1" y="2156"/>
                    <a:pt x="1" y="4799"/>
                  </a:cubicBezTo>
                  <a:lnTo>
                    <a:pt x="1" y="92667"/>
                  </a:lnTo>
                  <a:cubicBezTo>
                    <a:pt x="1" y="95310"/>
                    <a:pt x="2156" y="97465"/>
                    <a:pt x="4799" y="97465"/>
                  </a:cubicBezTo>
                  <a:lnTo>
                    <a:pt x="48757" y="97465"/>
                  </a:lnTo>
                  <a:cubicBezTo>
                    <a:pt x="51400" y="97465"/>
                    <a:pt x="53555" y="95310"/>
                    <a:pt x="53555" y="92667"/>
                  </a:cubicBezTo>
                  <a:lnTo>
                    <a:pt x="53555" y="4799"/>
                  </a:lnTo>
                  <a:cubicBezTo>
                    <a:pt x="53555" y="2156"/>
                    <a:pt x="51400" y="1"/>
                    <a:pt x="48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61"/>
            <p:cNvSpPr/>
            <p:nvPr/>
          </p:nvSpPr>
          <p:spPr>
            <a:xfrm>
              <a:off x="3677225" y="3873225"/>
              <a:ext cx="265550" cy="94675"/>
            </a:xfrm>
            <a:custGeom>
              <a:avLst/>
              <a:gdLst/>
              <a:ahLst/>
              <a:cxnLst/>
              <a:rect l="l" t="t" r="r" b="b"/>
              <a:pathLst>
                <a:path w="10622" h="3787" extrusionOk="0">
                  <a:moveTo>
                    <a:pt x="8728" y="977"/>
                  </a:moveTo>
                  <a:cubicBezTo>
                    <a:pt x="9228" y="977"/>
                    <a:pt x="9633" y="1394"/>
                    <a:pt x="9633" y="1894"/>
                  </a:cubicBezTo>
                  <a:cubicBezTo>
                    <a:pt x="9633" y="2394"/>
                    <a:pt x="9228" y="2798"/>
                    <a:pt x="8728" y="2798"/>
                  </a:cubicBezTo>
                  <a:lnTo>
                    <a:pt x="1894" y="2798"/>
                  </a:lnTo>
                  <a:cubicBezTo>
                    <a:pt x="1394" y="2798"/>
                    <a:pt x="989" y="2394"/>
                    <a:pt x="989" y="1894"/>
                  </a:cubicBezTo>
                  <a:cubicBezTo>
                    <a:pt x="989" y="1394"/>
                    <a:pt x="1394" y="977"/>
                    <a:pt x="1894" y="977"/>
                  </a:cubicBezTo>
                  <a:close/>
                  <a:moveTo>
                    <a:pt x="1894" y="0"/>
                  </a:moveTo>
                  <a:cubicBezTo>
                    <a:pt x="858" y="0"/>
                    <a:pt x="1" y="846"/>
                    <a:pt x="1" y="1894"/>
                  </a:cubicBezTo>
                  <a:cubicBezTo>
                    <a:pt x="13" y="2929"/>
                    <a:pt x="858" y="3787"/>
                    <a:pt x="1894" y="3787"/>
                  </a:cubicBezTo>
                  <a:lnTo>
                    <a:pt x="8728" y="3787"/>
                  </a:lnTo>
                  <a:cubicBezTo>
                    <a:pt x="9764" y="3787"/>
                    <a:pt x="10621" y="2941"/>
                    <a:pt x="10621" y="1894"/>
                  </a:cubicBezTo>
                  <a:cubicBezTo>
                    <a:pt x="10621" y="846"/>
                    <a:pt x="9764" y="0"/>
                    <a:pt x="87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E21F3CE0-6B9A-F2C2-2DD5-26ABB74F4A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01"/>
          <a:stretch/>
        </p:blipFill>
        <p:spPr>
          <a:xfrm>
            <a:off x="567717" y="865076"/>
            <a:ext cx="3070974" cy="2889506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E859656A-C37A-4A50-66EE-F8CFB0E687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28" b="91667" l="10000" r="90000">
                        <a14:foregroundMark x1="35729" y1="39167" x2="35729" y2="39167"/>
                        <a14:foregroundMark x1="38438" y1="67917" x2="38438" y2="67917"/>
                        <a14:foregroundMark x1="56875" y1="91667" x2="56875" y2="91667"/>
                        <a14:foregroundMark x1="54792" y1="9028" x2="54792" y2="902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58545" y="3318163"/>
            <a:ext cx="1385455" cy="1039091"/>
          </a:xfrm>
          <a:prstGeom prst="rect">
            <a:avLst/>
          </a:prstGeom>
        </p:spPr>
      </p:pic>
      <p:cxnSp>
        <p:nvCxnSpPr>
          <p:cNvPr id="8" name="Google Shape;520;p49">
            <a:extLst>
              <a:ext uri="{FF2B5EF4-FFF2-40B4-BE49-F238E27FC236}">
                <a16:creationId xmlns:a16="http://schemas.microsoft.com/office/drawing/2014/main" id="{40D2CB5A-CCB4-BAD7-548C-7E96F2D41CBA}"/>
              </a:ext>
            </a:extLst>
          </p:cNvPr>
          <p:cNvCxnSpPr>
            <a:cxnSpLocks/>
          </p:cNvCxnSpPr>
          <p:nvPr/>
        </p:nvCxnSpPr>
        <p:spPr>
          <a:xfrm>
            <a:off x="4280312" y="2500361"/>
            <a:ext cx="460737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520;p49">
            <a:extLst>
              <a:ext uri="{FF2B5EF4-FFF2-40B4-BE49-F238E27FC236}">
                <a16:creationId xmlns:a16="http://schemas.microsoft.com/office/drawing/2014/main" id="{02BFAA03-D006-1E61-F3D3-BF558108F377}"/>
              </a:ext>
            </a:extLst>
          </p:cNvPr>
          <p:cNvCxnSpPr>
            <a:cxnSpLocks/>
          </p:cNvCxnSpPr>
          <p:nvPr/>
        </p:nvCxnSpPr>
        <p:spPr>
          <a:xfrm>
            <a:off x="4280312" y="2271762"/>
            <a:ext cx="460737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8"/>
          <p:cNvSpPr txBox="1">
            <a:spLocks noGrp="1"/>
          </p:cNvSpPr>
          <p:nvPr>
            <p:ph type="title"/>
          </p:nvPr>
        </p:nvSpPr>
        <p:spPr>
          <a:xfrm>
            <a:off x="1375144" y="936817"/>
            <a:ext cx="6393711" cy="32698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Manejo de conceptos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 txBox="1">
            <a:spLocks noGrp="1"/>
          </p:cNvSpPr>
          <p:nvPr>
            <p:ph type="title"/>
          </p:nvPr>
        </p:nvSpPr>
        <p:spPr>
          <a:xfrm>
            <a:off x="418214" y="316694"/>
            <a:ext cx="6889898" cy="5812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/>
              <a:t>1. Defina que es lenguaje procedural en MySQL.</a:t>
            </a:r>
            <a:endParaRPr sz="2400" dirty="0"/>
          </a:p>
        </p:txBody>
      </p:sp>
      <p:sp>
        <p:nvSpPr>
          <p:cNvPr id="263" name="Google Shape;263;p34"/>
          <p:cNvSpPr txBox="1">
            <a:spLocks noGrp="1"/>
          </p:cNvSpPr>
          <p:nvPr>
            <p:ph type="body" idx="1"/>
          </p:nvPr>
        </p:nvSpPr>
        <p:spPr>
          <a:xfrm>
            <a:off x="1424105" y="3348763"/>
            <a:ext cx="4568731" cy="1442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chemeClr val="dk2"/>
                </a:solidFill>
              </a:rPr>
              <a:t>Las funciones son piezas de código que reciben datos de entrada, realizan operaciones con ellos y luego devuelven un resultado.</a:t>
            </a:r>
            <a:endParaRPr sz="1800" dirty="0">
              <a:solidFill>
                <a:schemeClr val="dk2"/>
              </a:solidFill>
            </a:endParaRPr>
          </a:p>
        </p:txBody>
      </p:sp>
      <p:cxnSp>
        <p:nvCxnSpPr>
          <p:cNvPr id="264" name="Google Shape;264;p34"/>
          <p:cNvCxnSpPr>
            <a:cxnSpLocks/>
          </p:cNvCxnSpPr>
          <p:nvPr/>
        </p:nvCxnSpPr>
        <p:spPr>
          <a:xfrm>
            <a:off x="418214" y="316694"/>
            <a:ext cx="6909651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Google Shape;264;p34">
            <a:extLst>
              <a:ext uri="{FF2B5EF4-FFF2-40B4-BE49-F238E27FC236}">
                <a16:creationId xmlns:a16="http://schemas.microsoft.com/office/drawing/2014/main" id="{A3BAE596-63CA-C1B3-573E-3B4AA8538E66}"/>
              </a:ext>
            </a:extLst>
          </p:cNvPr>
          <p:cNvCxnSpPr>
            <a:cxnSpLocks/>
          </p:cNvCxnSpPr>
          <p:nvPr/>
        </p:nvCxnSpPr>
        <p:spPr>
          <a:xfrm>
            <a:off x="418214" y="897941"/>
            <a:ext cx="6317772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262;p34">
            <a:extLst>
              <a:ext uri="{FF2B5EF4-FFF2-40B4-BE49-F238E27FC236}">
                <a16:creationId xmlns:a16="http://schemas.microsoft.com/office/drawing/2014/main" id="{AAD3BA29-75C4-BA6A-F956-488EC934E3FC}"/>
              </a:ext>
            </a:extLst>
          </p:cNvPr>
          <p:cNvSpPr txBox="1">
            <a:spLocks/>
          </p:cNvSpPr>
          <p:nvPr/>
        </p:nvSpPr>
        <p:spPr>
          <a:xfrm>
            <a:off x="1006442" y="2310376"/>
            <a:ext cx="6889898" cy="499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bril Fatface"/>
              <a:buNone/>
              <a:defRPr sz="35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es-MX" sz="2400" dirty="0"/>
              <a:t>2. Defina que es una FUCNTION en MySQL.</a:t>
            </a:r>
          </a:p>
        </p:txBody>
      </p:sp>
      <p:cxnSp>
        <p:nvCxnSpPr>
          <p:cNvPr id="9" name="Google Shape;264;p34">
            <a:extLst>
              <a:ext uri="{FF2B5EF4-FFF2-40B4-BE49-F238E27FC236}">
                <a16:creationId xmlns:a16="http://schemas.microsoft.com/office/drawing/2014/main" id="{772D77B2-57D7-AA42-E8AC-FB26245E3DCC}"/>
              </a:ext>
            </a:extLst>
          </p:cNvPr>
          <p:cNvCxnSpPr>
            <a:cxnSpLocks/>
          </p:cNvCxnSpPr>
          <p:nvPr/>
        </p:nvCxnSpPr>
        <p:spPr>
          <a:xfrm>
            <a:off x="1177433" y="2832216"/>
            <a:ext cx="5250757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264;p34">
            <a:extLst>
              <a:ext uri="{FF2B5EF4-FFF2-40B4-BE49-F238E27FC236}">
                <a16:creationId xmlns:a16="http://schemas.microsoft.com/office/drawing/2014/main" id="{3DF40A44-E0DF-F0AD-F3A3-CCCAC71B697F}"/>
              </a:ext>
            </a:extLst>
          </p:cNvPr>
          <p:cNvCxnSpPr>
            <a:cxnSpLocks/>
          </p:cNvCxnSpPr>
          <p:nvPr/>
        </p:nvCxnSpPr>
        <p:spPr>
          <a:xfrm>
            <a:off x="938283" y="2305880"/>
            <a:ext cx="625752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263;p34">
            <a:extLst>
              <a:ext uri="{FF2B5EF4-FFF2-40B4-BE49-F238E27FC236}">
                <a16:creationId xmlns:a16="http://schemas.microsoft.com/office/drawing/2014/main" id="{D077CA16-3A39-B848-3B98-3208B044219C}"/>
              </a:ext>
            </a:extLst>
          </p:cNvPr>
          <p:cNvSpPr txBox="1">
            <a:spLocks/>
          </p:cNvSpPr>
          <p:nvPr/>
        </p:nvSpPr>
        <p:spPr>
          <a:xfrm>
            <a:off x="475411" y="1098187"/>
            <a:ext cx="7058016" cy="836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Fira Sans"/>
              <a:buAutoNum type="arabicPeriod"/>
              <a:defRPr sz="1150" b="0" i="0" u="none" strike="noStrike" cap="none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>
              <a:buFont typeface="Fira Sans"/>
              <a:buNone/>
            </a:pPr>
            <a:r>
              <a:rPr lang="es-MX" sz="1800" dirty="0">
                <a:solidFill>
                  <a:schemeClr val="dk2"/>
                </a:solidFill>
              </a:rPr>
              <a:t>El usuario da órdenes para que se realicen las tareas pertinentes con el objetico de recuperar los datos requeridos. Es la base del lenguaje de consulta SQL.</a:t>
            </a:r>
            <a:endParaRPr lang="es-ES" sz="1800" dirty="0">
              <a:solidFill>
                <a:schemeClr val="dk2"/>
              </a:solidFill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E63FEBD-BFCE-54C4-C663-C59B82291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974" b="96689" l="6667" r="97600">
                        <a14:foregroundMark x1="10667" y1="26049" x2="44800" y2="14570"/>
                        <a14:foregroundMark x1="44800" y1="14570" x2="73333" y2="20088"/>
                        <a14:foregroundMark x1="73333" y1="20088" x2="75467" y2="33996"/>
                        <a14:foregroundMark x1="38400" y1="35762" x2="66133" y2="30905"/>
                        <a14:foregroundMark x1="66133" y1="30905" x2="65867" y2="32009"/>
                        <a14:foregroundMark x1="8533" y1="24283" x2="16000" y2="15232"/>
                        <a14:foregroundMark x1="22933" y1="24283" x2="22933" y2="24283"/>
                        <a14:foregroundMark x1="22933" y1="24283" x2="26933" y2="32671"/>
                        <a14:foregroundMark x1="26933" y1="32671" x2="26933" y2="32671"/>
                        <a14:foregroundMark x1="32000" y1="31788" x2="32000" y2="31788"/>
                        <a14:foregroundMark x1="32000" y1="31788" x2="32000" y2="31788"/>
                        <a14:foregroundMark x1="41600" y1="31788" x2="41600" y2="31788"/>
                        <a14:foregroundMark x1="78667" y1="29581" x2="78667" y2="29581"/>
                        <a14:foregroundMark x1="88267" y1="25166" x2="88267" y2="25166"/>
                        <a14:foregroundMark x1="86933" y1="26049" x2="79467" y2="29801"/>
                        <a14:foregroundMark x1="91733" y1="22737" x2="80000" y2="10375"/>
                        <a14:foregroundMark x1="73333" y1="30243" x2="76800" y2="42605"/>
                        <a14:foregroundMark x1="73067" y1="85430" x2="81867" y2="72627"/>
                        <a14:foregroundMark x1="81867" y1="72627" x2="67200" y2="55188"/>
                        <a14:foregroundMark x1="67200" y1="55188" x2="67467" y2="55188"/>
                        <a14:foregroundMark x1="83200" y1="66446" x2="73067" y2="40177"/>
                        <a14:foregroundMark x1="82133" y1="58057" x2="82133" y2="28918"/>
                        <a14:foregroundMark x1="85867" y1="69536" x2="85867" y2="69536"/>
                        <a14:foregroundMark x1="90933" y1="27594" x2="89600" y2="73951"/>
                        <a14:foregroundMark x1="9600" y1="83885" x2="8000" y2="37307"/>
                        <a14:foregroundMark x1="8000" y1="37307" x2="12267" y2="19426"/>
                        <a14:foregroundMark x1="6933" y1="83002" x2="6667" y2="47682"/>
                        <a14:foregroundMark x1="43467" y1="26711" x2="43467" y2="26711"/>
                        <a14:foregroundMark x1="43200" y1="33996" x2="47467" y2="15453"/>
                        <a14:foregroundMark x1="67467" y1="29801" x2="65600" y2="20088"/>
                        <a14:foregroundMark x1="21600" y1="17219" x2="21600" y2="17219"/>
                        <a14:foregroundMark x1="20267" y1="18543" x2="46933" y2="13907"/>
                        <a14:foregroundMark x1="46933" y1="13907" x2="52267" y2="14128"/>
                        <a14:foregroundMark x1="50400" y1="17219" x2="69600" y2="22958"/>
                        <a14:foregroundMark x1="64800" y1="21634" x2="84800" y2="29581"/>
                        <a14:foregroundMark x1="7733" y1="22296" x2="21600" y2="12583"/>
                        <a14:foregroundMark x1="22133" y1="14570" x2="43200" y2="15673"/>
                        <a14:foregroundMark x1="37600" y1="15232" x2="54133" y2="14570"/>
                        <a14:foregroundMark x1="53867" y1="15673" x2="73067" y2="26490"/>
                        <a14:foregroundMark x1="22400" y1="92715" x2="48267" y2="95585"/>
                        <a14:foregroundMark x1="48267" y1="95585" x2="74667" y2="91832"/>
                        <a14:foregroundMark x1="74667" y1="91832" x2="97600" y2="79249"/>
                        <a14:foregroundMark x1="97600" y1="79249" x2="91200" y2="32009"/>
                        <a14:foregroundMark x1="91200" y1="32009" x2="91200" y2="32009"/>
                        <a14:foregroundMark x1="5867" y1="23841" x2="31733" y2="6843"/>
                        <a14:foregroundMark x1="31733" y1="6843" x2="58400" y2="7506"/>
                        <a14:foregroundMark x1="58400" y1="7506" x2="82400" y2="20309"/>
                        <a14:foregroundMark x1="82400" y1="20309" x2="87467" y2="28918"/>
                        <a14:foregroundMark x1="12267" y1="33333" x2="21067" y2="61589"/>
                        <a14:foregroundMark x1="21067" y1="61589" x2="23200" y2="64459"/>
                        <a14:foregroundMark x1="7200" y1="23841" x2="33067" y2="7064"/>
                        <a14:foregroundMark x1="33067" y1="7064" x2="61867" y2="4415"/>
                        <a14:foregroundMark x1="61867" y1="4415" x2="89867" y2="17881"/>
                        <a14:foregroundMark x1="89867" y1="17881" x2="94133" y2="22296"/>
                        <a14:foregroundMark x1="20800" y1="56512" x2="80533" y2="62914"/>
                        <a14:foregroundMark x1="29867" y1="49890" x2="70933" y2="43046"/>
                        <a14:foregroundMark x1="70933" y1="43046" x2="72267" y2="42384"/>
                        <a14:foregroundMark x1="33333" y1="42384" x2="73867" y2="36645"/>
                        <a14:foregroundMark x1="18133" y1="28918" x2="20267" y2="31347"/>
                        <a14:foregroundMark x1="37600" y1="30464" x2="38667" y2="33554"/>
                        <a14:foregroundMark x1="8000" y1="77704" x2="72000" y2="84327"/>
                        <a14:foregroundMark x1="52000" y1="72627" x2="62400" y2="64901"/>
                        <a14:foregroundMark x1="50133" y1="72185" x2="50133" y2="66667"/>
                        <a14:foregroundMark x1="65867" y1="71523" x2="66667" y2="66225"/>
                        <a14:foregroundMark x1="9867" y1="85210" x2="50133" y2="87859"/>
                        <a14:foregroundMark x1="50133" y1="87859" x2="66667" y2="85872"/>
                        <a14:foregroundMark x1="24800" y1="90508" x2="51467" y2="94040"/>
                        <a14:foregroundMark x1="51467" y1="94040" x2="65600" y2="92936"/>
                        <a14:foregroundMark x1="70133" y1="6402" x2="91467" y2="18764"/>
                        <a14:foregroundMark x1="91467" y1="18764" x2="93867" y2="21634"/>
                        <a14:foregroundMark x1="74933" y1="5077" x2="94133" y2="15232"/>
                        <a14:foregroundMark x1="77867" y1="6402" x2="97600" y2="20971"/>
                        <a14:foregroundMark x1="97600" y1="20971" x2="95733" y2="71082"/>
                        <a14:foregroundMark x1="35733" y1="97351" x2="68800" y2="96689"/>
                        <a14:foregroundMark x1="68800" y1="96689" x2="93067" y2="85210"/>
                        <a14:foregroundMark x1="93067" y1="85210" x2="93867" y2="8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75213" y="2490623"/>
            <a:ext cx="2042254" cy="2467043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6"/>
          <p:cNvSpPr txBox="1">
            <a:spLocks noGrp="1"/>
          </p:cNvSpPr>
          <p:nvPr>
            <p:ph type="subTitle" idx="1"/>
          </p:nvPr>
        </p:nvSpPr>
        <p:spPr>
          <a:xfrm>
            <a:off x="2184036" y="1422249"/>
            <a:ext cx="6601238" cy="11495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MX" dirty="0"/>
              <a:t>Que en los </a:t>
            </a:r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Procedimiento almacenado</a:t>
            </a:r>
            <a:r>
              <a:rPr lang="es-MX" dirty="0"/>
              <a:t>, se debe especificar que es un parámetro externo, se puede obtener varios parámetros mientras que, y en las </a:t>
            </a:r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funciones</a:t>
            </a:r>
            <a:r>
              <a:rPr lang="es-MX" dirty="0"/>
              <a:t>, solo se puede devolver una variable (función escalar) o una tabla (funciones con valores de tabla).</a:t>
            </a:r>
            <a:endParaRPr dirty="0"/>
          </a:p>
        </p:txBody>
      </p:sp>
      <p:sp>
        <p:nvSpPr>
          <p:cNvPr id="294" name="Google Shape;294;p36"/>
          <p:cNvSpPr txBox="1">
            <a:spLocks noGrp="1"/>
          </p:cNvSpPr>
          <p:nvPr>
            <p:ph type="title"/>
          </p:nvPr>
        </p:nvSpPr>
        <p:spPr>
          <a:xfrm>
            <a:off x="460744" y="283535"/>
            <a:ext cx="6932428" cy="9356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dirty="0"/>
              <a:t>3. Cuál es la diferencia entre funciones y procedimientos almacenados.</a:t>
            </a:r>
            <a:endParaRPr sz="2800" dirty="0"/>
          </a:p>
        </p:txBody>
      </p:sp>
      <p:cxnSp>
        <p:nvCxnSpPr>
          <p:cNvPr id="295" name="Google Shape;295;p36"/>
          <p:cNvCxnSpPr>
            <a:cxnSpLocks/>
          </p:cNvCxnSpPr>
          <p:nvPr/>
        </p:nvCxnSpPr>
        <p:spPr>
          <a:xfrm>
            <a:off x="512175" y="1363477"/>
            <a:ext cx="3903881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294;p36">
            <a:extLst>
              <a:ext uri="{FF2B5EF4-FFF2-40B4-BE49-F238E27FC236}">
                <a16:creationId xmlns:a16="http://schemas.microsoft.com/office/drawing/2014/main" id="{1D87BDBB-6A25-B108-38CB-4FB42DB6F7BC}"/>
              </a:ext>
            </a:extLst>
          </p:cNvPr>
          <p:cNvSpPr txBox="1">
            <a:spLocks/>
          </p:cNvSpPr>
          <p:nvPr/>
        </p:nvSpPr>
        <p:spPr>
          <a:xfrm>
            <a:off x="2603695" y="2503297"/>
            <a:ext cx="6050403" cy="93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bril Fatface"/>
              <a:buNone/>
              <a:defRPr sz="45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bril Fatface"/>
              <a:buNone/>
              <a:defRPr sz="36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bril Fatface"/>
              <a:buNone/>
              <a:defRPr sz="36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bril Fatface"/>
              <a:buNone/>
              <a:defRPr sz="36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bril Fatface"/>
              <a:buNone/>
              <a:defRPr sz="36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bril Fatface"/>
              <a:buNone/>
              <a:defRPr sz="36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bril Fatface"/>
              <a:buNone/>
              <a:defRPr sz="36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bril Fatface"/>
              <a:buNone/>
              <a:defRPr sz="36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bril Fatface"/>
              <a:buNone/>
              <a:defRPr sz="36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es-MX" sz="2800" dirty="0"/>
              <a:t>4. Cómo se ejecuta una función y un procedimiento almacenado.</a:t>
            </a:r>
          </a:p>
        </p:txBody>
      </p:sp>
      <p:sp>
        <p:nvSpPr>
          <p:cNvPr id="7" name="Google Shape;293;p36">
            <a:extLst>
              <a:ext uri="{FF2B5EF4-FFF2-40B4-BE49-F238E27FC236}">
                <a16:creationId xmlns:a16="http://schemas.microsoft.com/office/drawing/2014/main" id="{F3A875BA-66AA-B707-7734-356210A28DC7}"/>
              </a:ext>
            </a:extLst>
          </p:cNvPr>
          <p:cNvSpPr txBox="1">
            <a:spLocks/>
          </p:cNvSpPr>
          <p:nvPr/>
        </p:nvSpPr>
        <p:spPr>
          <a:xfrm>
            <a:off x="371727" y="3652798"/>
            <a:ext cx="8364540" cy="120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6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just">
              <a:spcAft>
                <a:spcPts val="1600"/>
              </a:spcAft>
            </a:pPr>
            <a:r>
              <a:rPr lang="es-MX" dirty="0"/>
              <a:t>El procedimiento se ejecuta colocando "</a:t>
            </a:r>
            <a:r>
              <a:rPr lang="es-MX" dirty="0" err="1"/>
              <a:t>execute</a:t>
            </a:r>
            <a:r>
              <a:rPr lang="es-MX" dirty="0"/>
              <a:t>" (o "</a:t>
            </a:r>
            <a:r>
              <a:rPr lang="es-MX" dirty="0" err="1"/>
              <a:t>exec</a:t>
            </a:r>
            <a:r>
              <a:rPr lang="es-MX" dirty="0"/>
              <a:t>") seguido del nombre del procedimiento y los valores para los parámetros separados por comas: </a:t>
            </a:r>
            <a:r>
              <a:rPr lang="es-MX" dirty="0" err="1"/>
              <a:t>exec</a:t>
            </a:r>
            <a:r>
              <a:rPr lang="es-MX" dirty="0"/>
              <a:t> </a:t>
            </a:r>
            <a:r>
              <a:rPr lang="es-MX" dirty="0" err="1"/>
              <a:t>pa_libros_autor_editorial</a:t>
            </a:r>
            <a:r>
              <a:rPr lang="es-MX" dirty="0"/>
              <a:t> 'Richard </a:t>
            </a:r>
            <a:r>
              <a:rPr lang="es-MX" dirty="0" err="1"/>
              <a:t>Bach','Planeta</a:t>
            </a:r>
            <a:r>
              <a:rPr lang="es-MX" dirty="0"/>
              <a:t>’. Para crear una función almacenada basta con que tengas permisos INSERT y DELETE sobre la base de datos.</a:t>
            </a:r>
            <a:endParaRPr lang="es-ES" dirty="0"/>
          </a:p>
        </p:txBody>
      </p:sp>
      <p:cxnSp>
        <p:nvCxnSpPr>
          <p:cNvPr id="8" name="Google Shape;295;p36">
            <a:extLst>
              <a:ext uri="{FF2B5EF4-FFF2-40B4-BE49-F238E27FC236}">
                <a16:creationId xmlns:a16="http://schemas.microsoft.com/office/drawing/2014/main" id="{CC7EC64E-2F84-59D6-9E8C-8169800F2889}"/>
              </a:ext>
            </a:extLst>
          </p:cNvPr>
          <p:cNvCxnSpPr>
            <a:cxnSpLocks/>
          </p:cNvCxnSpPr>
          <p:nvPr/>
        </p:nvCxnSpPr>
        <p:spPr>
          <a:xfrm>
            <a:off x="2669527" y="3550239"/>
            <a:ext cx="3903881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D9D138BA-4D2F-CDA7-FFFA-6383D8541F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81" b="93119" l="7328" r="93103">
                        <a14:foregroundMark x1="27155" y1="84862" x2="12500" y2="63761"/>
                        <a14:foregroundMark x1="12500" y1="63761" x2="9914" y2="33486"/>
                        <a14:foregroundMark x1="9914" y1="33486" x2="29741" y2="13303"/>
                        <a14:foregroundMark x1="29741" y1="13303" x2="56034" y2="15596"/>
                        <a14:foregroundMark x1="56034" y1="15596" x2="68534" y2="44037"/>
                        <a14:foregroundMark x1="68534" y1="44037" x2="68966" y2="47248"/>
                        <a14:foregroundMark x1="60776" y1="47248" x2="46983" y2="23394"/>
                        <a14:foregroundMark x1="46983" y1="23394" x2="44828" y2="21101"/>
                        <a14:foregroundMark x1="37500" y1="22477" x2="37931" y2="46330"/>
                        <a14:foregroundMark x1="37931" y1="46330" x2="37931" y2="46330"/>
                        <a14:foregroundMark x1="34914" y1="49541" x2="26293" y2="27982"/>
                        <a14:foregroundMark x1="26293" y1="27982" x2="26724" y2="25229"/>
                        <a14:foregroundMark x1="18534" y1="38073" x2="30603" y2="60092"/>
                        <a14:foregroundMark x1="21121" y1="59174" x2="22845" y2="62385"/>
                        <a14:foregroundMark x1="25431" y1="87615" x2="8190" y2="70183"/>
                        <a14:foregroundMark x1="8190" y1="70183" x2="7328" y2="9174"/>
                        <a14:foregroundMark x1="14224" y1="7798" x2="27586" y2="6881"/>
                        <a14:foregroundMark x1="93534" y1="47706" x2="92241" y2="81193"/>
                        <a14:foregroundMark x1="28879" y1="89908" x2="56897" y2="93119"/>
                        <a14:foregroundMark x1="56897" y1="93119" x2="61638" y2="931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2719" y="1636083"/>
            <a:ext cx="2209800" cy="20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686812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1"/>
          <p:cNvSpPr/>
          <p:nvPr/>
        </p:nvSpPr>
        <p:spPr>
          <a:xfrm>
            <a:off x="312242" y="3187971"/>
            <a:ext cx="918600" cy="918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41"/>
          <p:cNvSpPr/>
          <p:nvPr/>
        </p:nvSpPr>
        <p:spPr>
          <a:xfrm>
            <a:off x="236589" y="3686646"/>
            <a:ext cx="918600" cy="918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1"/>
          <p:cNvSpPr/>
          <p:nvPr/>
        </p:nvSpPr>
        <p:spPr>
          <a:xfrm>
            <a:off x="575103" y="3896459"/>
            <a:ext cx="918600" cy="918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1"/>
          <p:cNvSpPr txBox="1">
            <a:spLocks noGrp="1"/>
          </p:cNvSpPr>
          <p:nvPr>
            <p:ph type="title" idx="6"/>
          </p:nvPr>
        </p:nvSpPr>
        <p:spPr>
          <a:xfrm>
            <a:off x="414626" y="47253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dirty="0"/>
              <a:t>5. Defina que es una TRIGGER en MySQL.</a:t>
            </a:r>
            <a:endParaRPr sz="2800" dirty="0"/>
          </a:p>
        </p:txBody>
      </p:sp>
      <p:sp>
        <p:nvSpPr>
          <p:cNvPr id="365" name="Google Shape;365;p41"/>
          <p:cNvSpPr txBox="1">
            <a:spLocks noGrp="1"/>
          </p:cNvSpPr>
          <p:nvPr>
            <p:ph type="title"/>
          </p:nvPr>
        </p:nvSpPr>
        <p:spPr>
          <a:xfrm>
            <a:off x="414626" y="2419893"/>
            <a:ext cx="848891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6. En un </a:t>
            </a:r>
            <a:r>
              <a:rPr lang="es-MX" dirty="0" err="1"/>
              <a:t>trigger</a:t>
            </a:r>
            <a:r>
              <a:rPr lang="es-MX" dirty="0"/>
              <a:t> que papel juega las variables OLD y NEW</a:t>
            </a:r>
            <a:endParaRPr dirty="0"/>
          </a:p>
        </p:txBody>
      </p:sp>
      <p:cxnSp>
        <p:nvCxnSpPr>
          <p:cNvPr id="371" name="Google Shape;371;p41"/>
          <p:cNvCxnSpPr>
            <a:cxnSpLocks/>
          </p:cNvCxnSpPr>
          <p:nvPr/>
        </p:nvCxnSpPr>
        <p:spPr>
          <a:xfrm>
            <a:off x="478860" y="472537"/>
            <a:ext cx="722690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ítulo 4">
            <a:extLst>
              <a:ext uri="{FF2B5EF4-FFF2-40B4-BE49-F238E27FC236}">
                <a16:creationId xmlns:a16="http://schemas.microsoft.com/office/drawing/2014/main" id="{1FB134DB-E6FF-A809-CB68-670AD33A0893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76020" y="1094655"/>
            <a:ext cx="8688151" cy="1325227"/>
          </a:xfrm>
        </p:spPr>
        <p:txBody>
          <a:bodyPr/>
          <a:lstStyle/>
          <a:p>
            <a:pPr algn="just"/>
            <a:r>
              <a:rPr lang="es-MX" sz="1600" dirty="0"/>
              <a:t>      El </a:t>
            </a:r>
            <a:r>
              <a:rPr lang="es-MX" sz="1600" dirty="0" err="1"/>
              <a:t>trigger</a:t>
            </a:r>
            <a:r>
              <a:rPr lang="es-MX" sz="1600" dirty="0"/>
              <a:t> MySQL es un objeto de la base de datos que está asociado con una tabla. Se activará cuando una acción definida se ejecute en la tabla. El </a:t>
            </a:r>
            <a:r>
              <a:rPr lang="es-MX" sz="1600" dirty="0" err="1"/>
              <a:t>trigger</a:t>
            </a:r>
            <a:r>
              <a:rPr lang="es-MX" sz="1600" dirty="0"/>
              <a:t> puede usarse para ejecutar una de las siguientes sentencias MySQL en la tabla: INSERT, UPDATE y DELETE. Se puede invocar antes o después del evento.</a:t>
            </a:r>
            <a:endParaRPr lang="es-ES" sz="1600" dirty="0"/>
          </a:p>
        </p:txBody>
      </p:sp>
      <p:sp>
        <p:nvSpPr>
          <p:cNvPr id="9" name="Subtítulo 8">
            <a:extLst>
              <a:ext uri="{FF2B5EF4-FFF2-40B4-BE49-F238E27FC236}">
                <a16:creationId xmlns:a16="http://schemas.microsoft.com/office/drawing/2014/main" id="{6509448C-E5DB-CCBE-9981-5FEF45D4DE23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1155189" y="3085567"/>
            <a:ext cx="7320596" cy="1519368"/>
          </a:xfrm>
        </p:spPr>
        <p:txBody>
          <a:bodyPr/>
          <a:lstStyle/>
          <a:p>
            <a:pPr algn="just"/>
            <a:r>
              <a:rPr lang="es-MX" sz="1600" dirty="0"/>
              <a:t>      La variable OLD hace referencia al valor de una columna antes de la incidencia se produzca; La variable NEW hace referencia a una columna afectada por la incidencia, una vez que haya pasado. Puede utilizar expresiones para realizar operaciones de lectura y asignación de valores a las variables de fila.</a:t>
            </a:r>
            <a:endParaRPr lang="es-ES" sz="1600" dirty="0"/>
          </a:p>
        </p:txBody>
      </p:sp>
      <p:cxnSp>
        <p:nvCxnSpPr>
          <p:cNvPr id="30" name="Google Shape;371;p41">
            <a:extLst>
              <a:ext uri="{FF2B5EF4-FFF2-40B4-BE49-F238E27FC236}">
                <a16:creationId xmlns:a16="http://schemas.microsoft.com/office/drawing/2014/main" id="{D18A83F4-D8A8-B87A-C64F-0D5E5778AE77}"/>
              </a:ext>
            </a:extLst>
          </p:cNvPr>
          <p:cNvCxnSpPr>
            <a:cxnSpLocks/>
          </p:cNvCxnSpPr>
          <p:nvPr/>
        </p:nvCxnSpPr>
        <p:spPr>
          <a:xfrm>
            <a:off x="478860" y="3036148"/>
            <a:ext cx="6503894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9"/>
          <p:cNvSpPr txBox="1">
            <a:spLocks noGrp="1"/>
          </p:cNvSpPr>
          <p:nvPr>
            <p:ph type="title"/>
          </p:nvPr>
        </p:nvSpPr>
        <p:spPr>
          <a:xfrm>
            <a:off x="513849" y="652324"/>
            <a:ext cx="7369478" cy="7818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dirty="0"/>
              <a:t>7. En un </a:t>
            </a:r>
            <a:r>
              <a:rPr lang="es-MX" sz="2800" dirty="0" err="1"/>
              <a:t>trigger</a:t>
            </a:r>
            <a:r>
              <a:rPr lang="es-MX" sz="2800" dirty="0"/>
              <a:t> que papel  juega los conceptos(cláusulas) BEFORE o AFTER</a:t>
            </a:r>
            <a:endParaRPr sz="2800" dirty="0"/>
          </a:p>
        </p:txBody>
      </p:sp>
      <p:sp>
        <p:nvSpPr>
          <p:cNvPr id="314" name="Google Shape;314;p39"/>
          <p:cNvSpPr txBox="1"/>
          <p:nvPr/>
        </p:nvSpPr>
        <p:spPr>
          <a:xfrm>
            <a:off x="949569" y="1662204"/>
            <a:ext cx="7467035" cy="316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Si lo que falla es un disparador BEFORE, no se ejecuta la operación en el correspondiente registro.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Un disparador AFTER se ejecuta solamente si el disparador BEFORE (de existir) y la operación se ejecutaron exitosamente.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                  Un error durante la ejecución de un disparador BEFORE o AFTER deriva en la falla de toda la sentencia que provocó la invocación del disparador.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20" name="Google Shape;320;p39"/>
          <p:cNvSpPr/>
          <p:nvPr/>
        </p:nvSpPr>
        <p:spPr>
          <a:xfrm>
            <a:off x="4769767" y="2499174"/>
            <a:ext cx="918600" cy="918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9"/>
          <p:cNvSpPr/>
          <p:nvPr/>
        </p:nvSpPr>
        <p:spPr>
          <a:xfrm>
            <a:off x="5739734" y="2499174"/>
            <a:ext cx="918600" cy="918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9"/>
          <p:cNvSpPr/>
          <p:nvPr/>
        </p:nvSpPr>
        <p:spPr>
          <a:xfrm>
            <a:off x="6709701" y="2499174"/>
            <a:ext cx="918600" cy="918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3" name="Google Shape;323;p39"/>
          <p:cNvCxnSpPr>
            <a:stCxn id="320" idx="6"/>
            <a:endCxn id="321" idx="2"/>
          </p:cNvCxnSpPr>
          <p:nvPr/>
        </p:nvCxnSpPr>
        <p:spPr>
          <a:xfrm>
            <a:off x="5688367" y="2958324"/>
            <a:ext cx="51367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4" name="Google Shape;324;p39"/>
          <p:cNvCxnSpPr>
            <a:stCxn id="321" idx="6"/>
            <a:endCxn id="322" idx="2"/>
          </p:cNvCxnSpPr>
          <p:nvPr/>
        </p:nvCxnSpPr>
        <p:spPr>
          <a:xfrm>
            <a:off x="6658334" y="2958324"/>
            <a:ext cx="51367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5" name="Google Shape;325;p39"/>
          <p:cNvCxnSpPr>
            <a:cxnSpLocks/>
          </p:cNvCxnSpPr>
          <p:nvPr/>
        </p:nvCxnSpPr>
        <p:spPr>
          <a:xfrm flipV="1">
            <a:off x="7628301" y="2933114"/>
            <a:ext cx="1276548" cy="4864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6" name="Google Shape;326;p39"/>
          <p:cNvCxnSpPr>
            <a:cxnSpLocks/>
          </p:cNvCxnSpPr>
          <p:nvPr/>
        </p:nvCxnSpPr>
        <p:spPr>
          <a:xfrm>
            <a:off x="396670" y="442225"/>
            <a:ext cx="6344372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C4834CBE-AB40-3FC7-1847-E747393525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22" t="23072" r="50000" b="52178"/>
          <a:stretch/>
        </p:blipFill>
        <p:spPr>
          <a:xfrm>
            <a:off x="1282994" y="2593713"/>
            <a:ext cx="3130062" cy="8251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6"/>
          <p:cNvSpPr txBox="1">
            <a:spLocks noGrp="1"/>
          </p:cNvSpPr>
          <p:nvPr>
            <p:ph type="subTitle" idx="1"/>
          </p:nvPr>
        </p:nvSpPr>
        <p:spPr>
          <a:xfrm>
            <a:off x="445479" y="1953530"/>
            <a:ext cx="3505854" cy="26036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MX" dirty="0"/>
              <a:t>Un "</a:t>
            </a:r>
            <a:r>
              <a:rPr lang="es-MX" dirty="0" err="1"/>
              <a:t>trigger</a:t>
            </a:r>
            <a:r>
              <a:rPr lang="es-MX" dirty="0"/>
              <a:t>" (disparador o desencadenador) es un bloque de código que se ejecuta automáticamente cuando ocurre algún evento (como inserción, actualización o borrado) sobre una determinada tabla (o vista); es decir, cuando se intenta modificar los datos de una tabla (o vista) asociada al disparador.</a:t>
            </a:r>
            <a:endParaRPr dirty="0"/>
          </a:p>
        </p:txBody>
      </p:sp>
      <p:sp>
        <p:nvSpPr>
          <p:cNvPr id="294" name="Google Shape;294;p36"/>
          <p:cNvSpPr txBox="1">
            <a:spLocks noGrp="1"/>
          </p:cNvSpPr>
          <p:nvPr>
            <p:ph type="title"/>
          </p:nvPr>
        </p:nvSpPr>
        <p:spPr>
          <a:xfrm>
            <a:off x="524539" y="248094"/>
            <a:ext cx="6847367" cy="11837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dirty="0"/>
              <a:t>8. A que se refiere cuando se habla de eventos en TRIGGERS</a:t>
            </a:r>
            <a:endParaRPr sz="3200" dirty="0"/>
          </a:p>
        </p:txBody>
      </p:sp>
      <p:cxnSp>
        <p:nvCxnSpPr>
          <p:cNvPr id="295" name="Google Shape;295;p36"/>
          <p:cNvCxnSpPr>
            <a:cxnSpLocks/>
          </p:cNvCxnSpPr>
          <p:nvPr/>
        </p:nvCxnSpPr>
        <p:spPr>
          <a:xfrm>
            <a:off x="625289" y="1505244"/>
            <a:ext cx="3946711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E148F668-F6D3-6CAE-B2DB-5273221902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11" r="8611"/>
          <a:stretch/>
        </p:blipFill>
        <p:spPr>
          <a:xfrm>
            <a:off x="4330409" y="1785445"/>
            <a:ext cx="4368112" cy="29398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8"/>
          <p:cNvSpPr txBox="1">
            <a:spLocks noGrp="1"/>
          </p:cNvSpPr>
          <p:nvPr>
            <p:ph type="title"/>
          </p:nvPr>
        </p:nvSpPr>
        <p:spPr>
          <a:xfrm>
            <a:off x="1375144" y="936817"/>
            <a:ext cx="6393711" cy="32698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Parte practica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91885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50"/>
          <p:cNvSpPr txBox="1">
            <a:spLocks noGrp="1"/>
          </p:cNvSpPr>
          <p:nvPr>
            <p:ph type="title"/>
          </p:nvPr>
        </p:nvSpPr>
        <p:spPr>
          <a:xfrm>
            <a:off x="299390" y="263426"/>
            <a:ext cx="5451792" cy="9767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dirty="0"/>
              <a:t>9. Crear la siguiente Base de datos y sus registros.</a:t>
            </a:r>
            <a:endParaRPr sz="3200" dirty="0"/>
          </a:p>
        </p:txBody>
      </p:sp>
      <p:cxnSp>
        <p:nvCxnSpPr>
          <p:cNvPr id="544" name="Google Shape;544;p50"/>
          <p:cNvCxnSpPr/>
          <p:nvPr/>
        </p:nvCxnSpPr>
        <p:spPr>
          <a:xfrm>
            <a:off x="1374275" y="2989300"/>
            <a:ext cx="609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61A37C82-DB56-0088-F91A-12051171C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90" y="1562360"/>
            <a:ext cx="2615410" cy="2759749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AC9C766A-021A-71C3-AA7F-4D9082A2B2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9200" y="263426"/>
            <a:ext cx="2615410" cy="461664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database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Defensa_H4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USE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Defensa_H4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 TABLE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primary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key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auto_increment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nombreProy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tipoProy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30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 TABLE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departamento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primary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key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auto_increment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50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 TABLE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provincia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id_prov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auto_increment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primary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key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50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foreign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key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references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departamento(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 TABLE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id_per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auto_increment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primary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key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nombre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20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apellidos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50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fecha_nac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date,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edad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email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varchar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50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sexo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char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id_prov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foreign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key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references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departamento(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id_dep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foreign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key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id_prov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references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provincia(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id_prov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CREATE TABLE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detalle_proyecto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id_dp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primary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key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auto_increment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id_per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foreign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key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id_per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references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persona(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id_per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foreign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key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references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proyecto(</a:t>
            </a:r>
            <a:r>
              <a:rPr kumimoji="0" lang="es-ES" altLang="es-ES" sz="7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id_proy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s-ES" altLang="es-ES" sz="7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s-ES" altLang="es-ES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22E1E12-BFA9-6EB2-143B-598A79B0E8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601"/>
          <a:stretch/>
        </p:blipFill>
        <p:spPr>
          <a:xfrm>
            <a:off x="3285575" y="1121384"/>
            <a:ext cx="2802326" cy="3735832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</p:sld>
</file>

<file path=ppt/theme/theme1.xml><?xml version="1.0" encoding="utf-8"?>
<a:theme xmlns:a="http://schemas.openxmlformats.org/drawingml/2006/main" name="Watercolor &amp; Shapes MK Plan by Slidesgo">
  <a:themeElements>
    <a:clrScheme name="Simple Light">
      <a:dk1>
        <a:srgbClr val="F9F6F2"/>
      </a:dk1>
      <a:lt1>
        <a:srgbClr val="FFFFFF"/>
      </a:lt1>
      <a:dk2>
        <a:srgbClr val="27262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726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4296</TotalTime>
  <Words>2829</Words>
  <Application>Microsoft Office PowerPoint</Application>
  <PresentationFormat>Presentación en pantalla (16:9)</PresentationFormat>
  <Paragraphs>92</Paragraphs>
  <Slides>17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4" baseType="lpstr">
      <vt:lpstr>Arial</vt:lpstr>
      <vt:lpstr>Abril Fatface</vt:lpstr>
      <vt:lpstr>JetBrains Mono</vt:lpstr>
      <vt:lpstr>Roboto Condensed Light</vt:lpstr>
      <vt:lpstr>Fira Sans</vt:lpstr>
      <vt:lpstr>Corbel Light</vt:lpstr>
      <vt:lpstr>Watercolor &amp; Shapes MK Plan by Slidesgo</vt:lpstr>
      <vt:lpstr>Tarea HITO 4</vt:lpstr>
      <vt:lpstr>Manejo de conceptos</vt:lpstr>
      <vt:lpstr>1. Defina que es lenguaje procedural en MySQL.</vt:lpstr>
      <vt:lpstr>3. Cuál es la diferencia entre funciones y procedimientos almacenados.</vt:lpstr>
      <vt:lpstr>5. Defina que es una TRIGGER en MySQL.</vt:lpstr>
      <vt:lpstr>7. En un trigger que papel  juega los conceptos(cláusulas) BEFORE o AFTER</vt:lpstr>
      <vt:lpstr>8. A que se refiere cuando se habla de eventos en TRIGGERS</vt:lpstr>
      <vt:lpstr>Parte practica</vt:lpstr>
      <vt:lpstr>9. Crear la siguiente Base de datos y sus registros.</vt:lpstr>
      <vt:lpstr>Presentación de PowerPoint</vt:lpstr>
      <vt:lpstr>10. Crear una función que sume los valores de la serie Fibonacci.</vt:lpstr>
      <vt:lpstr>11. Manejo de vistas.</vt:lpstr>
      <vt:lpstr>Manejo de TRIGGERS I.</vt:lpstr>
      <vt:lpstr>13. Manejo de  Triggers II.</vt:lpstr>
      <vt:lpstr>—14. Manejo de TRIGGERS III—</vt:lpstr>
      <vt:lpstr>15. Crear una consulta SQL que haga uso de todas las tablas.</vt:lpstr>
      <vt:lpstr>Gracias. 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Tarea HITO 4</dc:title>
  <dc:creator>windows</dc:creator>
  <cp:lastModifiedBy>Fabiva Ramos</cp:lastModifiedBy>
  <cp:revision>4</cp:revision>
  <dcterms:modified xsi:type="dcterms:W3CDTF">2022-06-18T05:39:14Z</dcterms:modified>
</cp:coreProperties>
</file>